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Toxine Botulique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Pharmacologie, indications, techniques d'injection et gestion des complications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Tiers moyen et inférieur : indications avancées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Bunny lines, gummy smile et nez</a:t>
            </a:r>
          </a:p>
        </p:txBody>
      </p:sp>
      <p:pic>
        <p:nvPicPr>
          <p:cNvPr id="4" name="Picture 3" descr="proceru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procerus et muscles perinasaux — bunny lines et gummy smile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Bunny lines (rides du nez) : 2-4 U Botox par côté dans le transverse du nez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Gummy smile : 2-4 U dans le LLSAN (levator labii superioris alaeque nasi) pour abaisser la lèvre de 2-3 mm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Pointe du nez tombante : 2-4 U dans le depressor septi nasi pour relever la pointe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Narines trop larges : 2-3 U dans le dilatateur des narines (résultat subtil)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Ces indications nécessitent une excellente connaissance anatomique — les doses sont faibles mais les marges d'erreur aussi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tiers moyen et inférieur sont des zones de danger : les complications (asymétrie du sourire, incompétence labiale) sont plus fréquentes et plus visibles.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Lèvres, mentons et cou</a:t>
            </a:r>
          </a:p>
        </p:txBody>
      </p:sp>
      <p:pic>
        <p:nvPicPr>
          <p:cNvPr id="4" name="Picture 3" descr="platysma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platysma — Nefertiti lift et cordages cervicaux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Lip flip : 4-6 U dans l'orbiculaire des lèvres (bord du vermillon supérieur) — éversion subtile sans volume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Rides péribuccales (code-barre) : micro-doses de 1-2 U par point — alternative aux fillers fins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Menton en peau d'orange : 4-8 U dans le mentalis pour lisser la texture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Cordages platysmaux (bandes du cou) : 10-20 U par bande en injections sous-cutanées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Nefertiti lift : 25-50 U le long du platysma pour redéfinir l'ovale du visage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Indications extra-faciales et off-label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Hyperhidrose et bruxisme</a:t>
            </a:r>
          </a:p>
        </p:txBody>
      </p:sp>
      <p:pic>
        <p:nvPicPr>
          <p:cNvPr id="4" name="Picture 3" descr="masseter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masseter (Gray's Anatomy) — traitement du bruxisme et affinement du visage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Hyperhidrose axillaire : 50-100 U Botox par aisselle, injections intradermiques en quadrillage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Taux de satisfaction &gt; 90 %. Durée : 6-9 mois. Prise en charge possible par la Sécu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Hyperhidrose palmaire : 50-100 U/main avec anesthésie locale (douloureux sans bloc)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Bruxisme (hypertrophie des masséters) : 25-50 U par masseter — affine le visage ET réduit le grincement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réduction des masséters est aussi un acte de féminisation faciale très demandé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Micro-botox et skin botox</a:t>
            </a:r>
          </a:p>
        </p:txBody>
      </p:sp>
      <p:pic>
        <p:nvPicPr>
          <p:cNvPr id="4" name="Picture 3" descr="injection_techniqu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Technique d'injection intradermique — le micro-botox cible les couches superficielles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Micro-botox (meso-botox) : dilution élevée (100 U dans 4-8 mL) injectée en intradermique superficiel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Cible : les fibres musculaires superficielles ET les glandes sébacées/sudoripares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Résultats : pores resserrés, peau plus lisse, éclat — sans perte d'expression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Zones traitées : joues, nez, front, cou (full-face mesobotox)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coréenne très populaire, en plein essor en Europe et aux USA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Complications et gestion des effets indésirables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Complications courantes et leur prise en charge</a:t>
            </a:r>
          </a:p>
        </p:txBody>
      </p:sp>
      <p:pic>
        <p:nvPicPr>
          <p:cNvPr id="4" name="Picture 3" descr="ptosis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Ptose palpebrale — complication rare (&lt; 1 %) traitable par apraclonidine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Ecchymoses : compression immédiate, arnica. Prévention : arrêt AINS/aspirine 7j avant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Asymétrie : retouche à J15 si nécessaire (never correct before 2 weeks)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Ptose palpébrale (&lt; 1 %) : collyre apraclonidine (Iopidine) 0,5 % 2-3x/jour, résolution en 2-6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Ptose sourcilière : injection de rattrapage dans le frontal latéral pour compenser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Résistance secondaire (anticorps neutralisants) : rare, changer de marque (Xeomin sans protéines complexantes)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La règle des 2 semaines : ne jamais retoucher avant J14 — l'effet n'est pas encore maximal et une correction prématurée risque le surdosage.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Zones de danger et erreurs à éviter</a:t>
            </a:r>
          </a:p>
        </p:txBody>
      </p:sp>
      <p:pic>
        <p:nvPicPr>
          <p:cNvPr id="4" name="Picture 3" descr="head_arterie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Arteres de la tete (Gray's Anatomy) — zones de danger vasculaire a connaitre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Ne jamais injecter le releveur de la paupière : risque de ptose complète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Respecter la marge de 1 cm au-dessus du rebord orbitaire en médial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Front : ne pas sous-estimer le rôle compensateur du frontal chez les patients avec ptose sourcilière préexistante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Péribuccal : des doses excessives compromettent la fonction labiale (boire avec une paille, jouer d'un instrument)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Grossesse et allaitement : contre-indication absolue. Myasthénie, SLA : contre-indication absolue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Bonnes pratiques et consultation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Pharmacologie de la toxine botulique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Tiers supérieur du visage : les indications classiques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Tiers moyen et inférieur : indications avancées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Indications extra-faciales et off-label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Complications et gestion des effets indésirables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6. Bonnes pratiques et consultation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La consultation idéale : de l'analyse à l'injection</a:t>
            </a:r>
          </a:p>
        </p:txBody>
      </p:sp>
      <p:pic>
        <p:nvPicPr>
          <p:cNvPr id="4" name="Picture 3" descr="facial_muscle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Muscles du visage (Sobotta) — l'analyse musculaire guide chaque injection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Analyse faciale : repos ET animation — identifier quels muscles sont responsables de quelles rides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Photo standardisée : face, profil, 3/4, repos et contraction (front, glabelle, sourire)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Discussion des attentes : 'qu'est-ce qui vous gêne ?' plutôt que 'qu'est-ce que vous voulez ?'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Consentement éclairé obligatoire : effets, durée, complications, alternatives, coût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Délai de réflexion de 15 jours pour tout acte esthétique (obligation légale en France)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Résultats naturels : la philosophie du less is more</a:t>
            </a:r>
          </a:p>
        </p:txBody>
      </p:sp>
      <p:pic>
        <p:nvPicPr>
          <p:cNvPr id="4" name="Picture 3" descr="facial_muscle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faciale laterale — le resultat naturel respecte l'expression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but n'est pas l'immobilité mais la réduction harmonieuse des rides à la contraction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Un résultat réussi est un résultat que personne ne remarque — 'vous avez l'air reposé(e)'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Commencer par des doses conservatrices et retoucher à J15 est toujours préférable au surdosage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Traiter les zones en synergie : glabelle + front + pattes d'oie forment un ensemble cohérent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Baby Botox (micro-doses) est la tendance actuelle — prévention chez les 25-35 ans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Pharmacologie de la toxine botulique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Tiers supérieur du visage : les indications classiques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Tiers moyen et inférieur : indications avancées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Indications extra-faciales et off-label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Complications et gestion des effets indésirables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Bonnes pratiques et consultation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Pharmacologie de la toxine botulique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Mécanisme d'action : blocage de l'acétylcholine</a:t>
            </a:r>
          </a:p>
        </p:txBody>
      </p:sp>
      <p:pic>
        <p:nvPicPr>
          <p:cNvPr id="4" name="Picture 3" descr="neuromuscular_junction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Jonction neuromusculaire — la toxine botulique bloque la liberation d'acetylcholine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toxine botulique (BoNT-A) est une protéine produite par Clostridium botulinum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Elle clive la protéine SNAP-25, empêchant la fusion des vésicules d'acétylcholine à la jonction neuromusculaire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paralysie temporaire et réversible du muscle injecté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Début d'action : 2-5 jours. Effet maximal : 2 semaines. Durée : 3-6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repousse des terminaisons nerveuses (sprouting) restaure progressivement la fonction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Les différentes toxines sur le marché</a:t>
            </a:r>
          </a:p>
        </p:txBody>
      </p:sp>
      <p:pic>
        <p:nvPicPr>
          <p:cNvPr id="4" name="Picture 3" descr="botox3_004_ampoule_with_botulinum_neurotoxine__highly_toxic_for_humans___used_for__beauty_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Ampoules de toxine botulique — chaque marque a son propre dosage en unites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Botox (onabotulinumtoxinA) — Allergan : la référence historique. 100 U/flacon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Dysport (abobotulinumtoxinA) — Galderma : diffusion plus large. Ratio ~2,5:1 vs Botox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Xeomin (incobotulinumtoxinA) — Merz : sans protéines complexantes, moins de risque d'anticorps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Letybo/Nabota (prabotulinumtoxinA) — coréen, de plus en plus utilisé en Europe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unités NE SONT PAS interchangeables entre les marques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La dilution, la conservation (2-8°C) et le délai d'utilisation après reconstitution varient selon les marques.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Tiers supérieur du visage : les indications classiques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Rides du lion (glabelle) — Corrugateur et procerus</a:t>
            </a:r>
          </a:p>
        </p:txBody>
      </p:sp>
      <p:pic>
        <p:nvPicPr>
          <p:cNvPr id="4" name="Picture 3" descr="corrugator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corrugateur et procerus — cibles principales pour les rides du lion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 n°1 de la toxine botulique — rides verticales entre les sourcils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Muscles cibles : corrugateur (vertical), procerus (horizontal)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Dose standard : 20-25 U Botox répartis en 5 points d'injection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Technique : injection intramusculaire, 0,5-1 cm au-dessus du rebord orbitaire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disparition des rides à la contraction, effet naturel si dosage adapté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Risque principal : ptose du sourcil si injection trop basse. Respecter la marge de sécurité de 1 cm au-dessus du rebord orbitaire.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Rides du front — Muscle frontal</a:t>
            </a:r>
          </a:p>
        </p:txBody>
      </p:sp>
      <p:pic>
        <p:nvPicPr>
          <p:cNvPr id="4" name="Picture 3" descr="frontali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frontal (Gray's Anatomy) — rides horizontales du front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rides horizontales du front résultent de la contraction du muscle frontal (élévateur)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Dose : 10-20 U Botox, répartis en 4-8 points en quinconce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RÈGLE D'OR : toujours traiter la glabelle AVANT ou EN MÊME TEMPS que le front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Sous-dosage préférable au surdosage : un front figé est le signe le plus visible d'un mauvais traitement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Adapter la dose à la force musculaire (homme vs femme, athlète vs sédentaire)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Un front figé donne un aspect artificiel immédiatement reconnaissable. Privilégier un résultat naturel avec des rides résiduelles à l'animation.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E91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Pattes d'oie — Orbiculaire des paupières</a:t>
            </a:r>
          </a:p>
        </p:txBody>
      </p:sp>
      <p:pic>
        <p:nvPicPr>
          <p:cNvPr id="4" name="Picture 3" descr="orbicularis_oculi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 orbiculaire des paupieres — injection des pattes d'oie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Rides latérales péri-orbitaires apparaissant au sourire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Dose : 8-16 U Botox par côté, répartis en 2-4 points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superficielle (sous-cutanée) à 1 cm du rebord orbitaire latéral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Ne pas injecter en dessous de l'arcade zygomatique (risque de ptose de la joue)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L'un des traitements les plus satisfaisants : le regard paraît immédiatement plus reposé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