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Restauration Capillaire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Du diagnostic trichoscopique a la greffe FUE — traitements medicaux, PRP, mesotherapie et innovations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PRP capillaire : protocole et résultats</a:t>
            </a:r>
          </a:p>
        </p:txBody>
      </p:sp>
      <p:pic>
        <p:nvPicPr>
          <p:cNvPr id="4" name="Picture 3" descr="platelet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Plaquettes — le PRP concentre les facteurs de croissance pour le cuir chevelu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Prélèvement : 20-40 mL de sang veineux. Centrifugation : kit dédié (RegenLab, Eclipse)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 : 3-5 mL de PRP en nappage (mésothérapie) dans le cuir chevelu alopécique, profondeur 3-5 mm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: 3-4 séances à 4 semaines d'intervalle, puis entretien tous les 6-12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Résultats des méta-analyses : +15-20 % densité, +10-15 % calibre à 6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PRP est un COMPLÉMENT au traitement médical (finastéride + minoxidil), pas un remplacement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Mésothérapie et cocktails injectés</a:t>
            </a:r>
          </a:p>
        </p:txBody>
      </p:sp>
      <p:pic>
        <p:nvPicPr>
          <p:cNvPr id="4" name="Picture 3" descr="biotin_0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biotine (vitamine B8) — composant cle des cocktails de mesotherapie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Cocktails classiques : vitamines (B5, B6, biotine), minéraux (zinc, cuivre), acides aminés (cystéine, méthionine)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NCTF (Filorga), Meso-Hair : produits commerciaux prêts à l'emploi. Données cliniques limitées vs PRP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Dutastéride en mésothérapie (0,01-0,02 %) : réduire la DHT localement sans effets systémiques — très prometteur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Micro-injections de minoxidil : alternative au topique pour les patients non observants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Combinaison PRP + mésothérapie = protocole non chirurgical le plus complet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Greffe FUE : technique et planification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FUE : extraction, conservation, implantation</a:t>
            </a:r>
          </a:p>
        </p:txBody>
      </p:sp>
      <p:pic>
        <p:nvPicPr>
          <p:cNvPr id="4" name="Picture 3" descr="norwood_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Classification de Norwood — guide la strategie chirurgicale et la zone de prelevement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Extraction : punch motorisé 0,8-1,0 mm, rotation/oscillation. Zone donneuse : occiput (résistante à la DHT)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Unités folliculaires : 1 cheveu (ligne frontale), 2-3 cheveux (densité), 4 cheveux (vertex)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Conservation : solution saline froide, HypoThermosol ou PRP pendant la durée de l'intervention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Implantation : lames saphir (incisions plus petites, cicatrisation plus rapide) ou implanteur Choi (DHI)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Densité : 40-60 UF/cm² (densité naturelle : 80-120). Compromis densité/ressource donneuse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Planification et design de la ligne frontale</a:t>
            </a:r>
          </a:p>
        </p:txBody>
      </p:sp>
      <p:pic>
        <p:nvPicPr>
          <p:cNvPr id="4" name="Picture 3" descr="hair_follicle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Unite folliculaire — le design de la ligne frontale determine 80 % de la satisfaction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ligne frontale est l'élément le plus visible — son design détermine 80 % de la satisfaction du patient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Règle d'or : ligne légèrement irrégulière, en micro-zigzag, 1 UF mono-cheveu en première ligne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Points de repère : 6,5-8 cm du milieu des sourcils (homme). Proportions faciales en tiers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Ne JAMAIS promettre une densité comparable à l'âge de 20 ans — la zone donneuse est limitée (5 000-8 000 UF max en une vie)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Planning multi-séances : envisager la progression future de l'alopécie. Stratégie sur 10-20 ans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Une greffe trop dense en frontal chez un patient jeune (Norwood 2) peut devenir non naturelle si l'alopécie progresse et que la zone donneuse est épuisée.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Post-greffe et traitements émergents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Suites post-greffe et chronologie des résultats</a:t>
            </a:r>
          </a:p>
        </p:txBody>
      </p:sp>
      <p:pic>
        <p:nvPicPr>
          <p:cNvPr id="4" name="Picture 3" descr="wound_healing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Phases de cicatrisation — chronologie de la repousse post-greffe (M3 a M12)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J1-J5 : croûtelles sur la zone receveuse, rougeur sur la zone donneuse. Pas de shampoing J0, shampoing doux à partir de J2-J3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J7-J14 : chute des croûtelles. Les greffons sont sécurisés. Reprise d'activité légère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Semaine 3-8 : shedding des greffons (chute normale et attendue — les racines restent en place)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M3-M4 : repousse visible des premiers cheveux fins (duvet)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M8-M12 : résultat quasi-définitif. Calibre et densité finaux à M12-M14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Traitements émergents : exosomes, JAK inhibiteurs, clonage</a:t>
            </a:r>
          </a:p>
        </p:txBody>
      </p:sp>
      <p:pic>
        <p:nvPicPr>
          <p:cNvPr id="4" name="Picture 3" descr="stem_cell_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Cellules souches — clonage folliculaire et regeneration capillaire de demain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Inhibiteurs de JAK (baricitinib, ruxolitinib) : révolution pour l'alopécie areata (FDA 2022). Pas pour l'AGA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Exosomes de cellules souches : résultats in vitro prometteurs sur la prolifération des cellules de la papille dermique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Clonage folliculaire (néogénèse) : multiplication ex vivo des cellules de la papille dermique pour créer de nouveaux follicules — 5-10 ans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Verteporfin : inhibe la fibrose post-blessure, pourrait permettre la régénération de follicules à partir de plaies cutanées — phase préclinique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WNT pathway et les morphogènes Sonic Hedgehog : cibles de la prochaine génération de traitements capillaires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Diagnostic et classification des alopécies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Traitements médicaux de l'alopécie androgénétique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PRP et mésothérapie capillaire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Greffe FUE : technique et planification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Post-greffe et traitements émergents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Diagnostic et classification des alopécies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Traitements médicaux de l'alopécie androgénétique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PRP et mésothérapie capillaire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Greffe FUE : technique et planification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Post-greffe et traitements émergents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Diagnostic et classification des alopécies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Bilan clinique et trichoscopie</a:t>
            </a:r>
          </a:p>
        </p:txBody>
      </p:sp>
      <p:pic>
        <p:nvPicPr>
          <p:cNvPr id="4" name="Picture 3" descr="hair_follicle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Structure du follicule pileux — la trichoscopie analyse miniaturisation et anisotrichose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Interrogatoire : ancienneté, caractère brutal/progressif, ATCD familiaux, médicaments, stress récent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Examen clinique : topographie de la raréfaction, pull test (&gt; 6 cheveux/60 = anormal), calibre des cheveux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Trichoscopie (dermatoscope x10-x50) : miniaturisation, points jaunes, cheveux vellus, anisotrichose (variation de calibre &gt; 20 %)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Classification homme : Norwood-Hamilton (I-VII). Classification femme : Ludwig (I-III) ou Sinclair (1-5)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Bilan sanguin : NFS, ferritine (objectif &gt; 40), TSH, vitamine D, zinc, CRP. Femme : testostérone, DHEA-S, SHBG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Diagnostic différentiel : les pièges</a:t>
            </a:r>
          </a:p>
        </p:txBody>
      </p:sp>
      <p:pic>
        <p:nvPicPr>
          <p:cNvPr id="4" name="Picture 3" descr="alopecia_pattern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Alopecie androgenetique — le diagnostic differentiel exclut effluvium, areata et cicatricielle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Effluvium télogène aigu : chute diffuse 2-3 mois après un déclencheur (accouchement, fièvre, stress, régime). Réversible sans traitement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Effluvium télogène chronique : chute modérée mais persistante &gt; 6 mois. Souvent multifactoriel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Alopécie areata : plaques rondes nettes, pelade en exclamation à la trichoscopie. Origine auto-immune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Alopécies cicatricielles : lichen plan pilaire, lupus discoïde, folliculite décalvante — le follicule est détruit, la biopsie est indispensable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Alopécie de traction : tresses, chignons serrés, extensions — visible sur les tempes et la ligne frontale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Devant toute alopécie atypique (plaques, cicatrices, pustules, douleur), une biopsie 4 mm est indispensable avant tout traitement.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Traitements médicaux de l'alopécie androgénétique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Finastéride et dutastéride : les inhibiteurs de 5α-réductase</a:t>
            </a:r>
          </a:p>
        </p:txBody>
      </p:sp>
      <p:pic>
        <p:nvPicPr>
          <p:cNvPr id="4" name="Picture 3" descr="finasteride_0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finasteride — inhibe la 5alpha-reductase, reduit la DHT de 70 %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Finastéride 1 mg/jour : inhibe la 5α-réductase type II → réduit la DHT sérique de 70 %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Efficacité : 83 % stabilisation, 66 % repousse à 2 ans. Effet maximal à 12-18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Dutastéride 0,5 mg/jour : inhibe les types I ET II → réduit la DHT de 90 %. Plus puissant mais plus d'effets secondaires potentiels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Effets secondaires (1-2 %) : diminution de la libido, dysfonction érectile, gynécomastie. Généralement réversibles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Finastéride topique (0,1-0,25 %) : réduction locale de la DHT avec moins d'effets systémiques — en développement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Minoxidil : topique et oral</a:t>
            </a:r>
          </a:p>
        </p:txBody>
      </p:sp>
      <p:pic>
        <p:nvPicPr>
          <p:cNvPr id="4" name="Picture 3" descr="minoxidil_0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minoxidil — vasodilatateur prolongeant la phase anagene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Minoxidil topique 5 % : application 1-2x/jour. Vasodilatation + prolongation anagène + augmentation calibre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Efficacité : repousse chez 40-60 % à 12 mois. Mousse &gt; solution (moins d'irritation, meilleure adhésion)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Shedding initial (semaines 2-4) : chute transitoire = signe que le traitement fonctionne (remplacement télogène → anagène)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Minoxidil oral faible dose (2,5-5 mg/jour homme, 0,625-2,5 mg femme) : plus pratique, possiblement plus efficace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Effets secondaires oral : hypertrichose faciale (surtout femme), tachycardie, rétention hydrosodée — suivi tensionnel nécessaire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minoxidil topique ET oral sont des traitements à vie. L'arrêt entraîne une perte des bénéfices en 3-6 mois.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5D40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PRP et mésothérapie capillaire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