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</p:sldIdLst>
  <p:sldSz cx="12188952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gif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C628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1828800"/>
            <a:ext cx="100584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000" b="1">
                <a:solidFill>
                  <a:srgbClr val="FFFFFF"/>
                </a:solidFill>
                <a:latin typeface="Calibri"/>
              </a:defRPr>
            </a:pPr>
            <a:r>
              <a:t>Injections d'Acide Hyaluronique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0" y="3840480"/>
            <a:ext cx="91440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0">
                <a:solidFill>
                  <a:srgbClr val="FFFFFF"/>
                </a:solidFill>
                <a:latin typeface="Calibri"/>
              </a:defRPr>
            </a:pPr>
            <a:r>
              <a:t>Zones d'injection, choix des produits, techniques et gestion des complications vasculaires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594360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>
                <a:solidFill>
                  <a:srgbClr val="FFFFFF"/>
                </a:solidFill>
                <a:latin typeface="Calibri"/>
              </a:defRPr>
            </a:pPr>
            <a:r>
              <a:t>docentra.fr — Formation continue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2286000"/>
          </a:xfrm>
          <a:prstGeom prst="rect">
            <a:avLst/>
          </a:prstGeom>
          <a:solidFill>
            <a:srgbClr val="C628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Calibri"/>
              </a:defRPr>
            </a:pPr>
            <a:r>
              <a:t>SECTION 03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00584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  <a:latin typeface="Calibri"/>
              </a:defRPr>
            </a:pPr>
            <a:r>
              <a:t>Tiers inférieur : sillons, lèvres, menton, mâchoire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C628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Sillons nasogéniens et plis d'amertume</a:t>
            </a:r>
          </a:p>
        </p:txBody>
      </p:sp>
      <p:pic>
        <p:nvPicPr>
          <p:cNvPr id="4" name="Picture 3" descr="head_arteries_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Arteres faciales (Gray's Anatomy) — reperer l'artere angulaire avant injection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Les sillons nasogéniens résultent de la ptose du fat pad malaire — les combler seuls ne suffit pas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Approche moderne : restaurer le volume malaire PUIS combler le résidu — pas l'inverse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Produit : AH moyenne viscosité. Volume : 0,5-1 mL par sillon. Injection profonde supra-périostée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Plis d'amertume (marionnettes) : même approche. Combler + sustenter la commissure labiale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Résultat naturel : le sillon ne doit pas disparaître complètement — un sillon effacé vieillit le visage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C628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Lèvres : volume, définition et hydratation</a:t>
            </a:r>
          </a:p>
        </p:txBody>
      </p:sp>
      <p:pic>
        <p:nvPicPr>
          <p:cNvPr id="4" name="Picture 3" descr="lip_anatomy_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Anatomie des levres — arc de Cupidon, vermillon et colonnes philtrales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Anatomie : arc de Cupidon, vermillon, colonnes philtrales, white roll — chaque élément se traite séparément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Volume labial : 0,5-1 mL par séance. Produit souple : Volbella, Restylane Kysse, RHA Kiss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Technique : micro-bolus dans le corps du vermillon + définition de l'arc de Cupidon en rétro-traçage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Les colonnes philtrales se redéfinissent avec de très petits volumes (0,1-0,2 mL au total)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Résultat naturel : la lèvre supérieure = 40 % du volume labial total, l'inférieure = 60 %</a:t>
            </a:r>
          </a:p>
        </p:txBody>
      </p:sp>
      <p:sp>
        <p:nvSpPr>
          <p:cNvPr id="7" name="Rectangle 6"/>
          <p:cNvSpPr/>
          <p:nvPr/>
        </p:nvSpPr>
        <p:spPr>
          <a:xfrm>
            <a:off x="365760" y="5669280"/>
            <a:ext cx="11430000" cy="731520"/>
          </a:xfrm>
          <a:prstGeom prst="rect">
            <a:avLst/>
          </a:prstGeom>
          <a:solidFill>
            <a:srgbClr val="FCE4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576072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880E4F"/>
                </a:solidFill>
                <a:latin typeface="Calibri"/>
              </a:defRPr>
            </a:pPr>
            <a:r>
              <a:t>⚠ Les lèvres trop volumineuses (duck lips) sont la complication esthétique la plus fréquente. Respecter les proportions naturelles du patient.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C628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Menton et jawline : structurer le tiers inférieur</a:t>
            </a:r>
          </a:p>
        </p:txBody>
      </p:sp>
      <p:pic>
        <p:nvPicPr>
          <p:cNvPr id="4" name="Picture 3" descr="mandible_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Mandibule (Gray's Anatomy) — reperes osseux pour la jawline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La jawline (ligne mandibulaire) est devenue l'une des zones les plus demandées — influence majeure de l'harmonie faciale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Menton : projection et allongement. Produit : filler volumateur. 1-2 mL en supra-périosté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Angle mandibulaire : 1-2 mL par côté pour élargir et définir — très demandé en masculinisation faciale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Jawline complète (menton + angles + body) : 4-8 mL au total. Souvent en 2 séances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Zone de danger : artère faciale (croise la mandibule au niveau de l'angle antérieur du masseter)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2286000"/>
          </a:xfrm>
          <a:prstGeom prst="rect">
            <a:avLst/>
          </a:prstGeom>
          <a:solidFill>
            <a:srgbClr val="C628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Calibri"/>
              </a:defRPr>
            </a:pPr>
            <a:r>
              <a:t>SECTION 04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00584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  <a:latin typeface="Calibri"/>
              </a:defRPr>
            </a:pPr>
            <a:r>
              <a:t>Rhinoplastie médicale et zones spéciales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C628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Rhinoplastie médicale : remodeler sans chirurgie</a:t>
            </a:r>
          </a:p>
        </p:txBody>
      </p:sp>
      <p:pic>
        <p:nvPicPr>
          <p:cNvPr id="4" name="Picture 3" descr="nasal_anatomy_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Anatomie nasale et arteres (Gray's Anatomy) — zone de plus haut risque vasculaire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Indications : bosse, pointe tombante, asymétrie, nez dévié — correction par ajout, pas par retrait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Produit : AH volumateur dense (Voluma, RHA 4). Volume : 0,3-0,8 mL total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Technique : injection lente, petits bolus, supra-périchondrale sur le dorsum, sous-dermique à la pointe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Le nez est la zone de PLUS HAUT RISQUE vasculaire : l'artère dorsale du nez est terminale, pas d'anastomoses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Injection TOUJOURS à l'aiguille, perpendiculaire, avec aspiration préalable et test de blanchiment</a:t>
            </a:r>
          </a:p>
        </p:txBody>
      </p:sp>
      <p:sp>
        <p:nvSpPr>
          <p:cNvPr id="7" name="Rectangle 6"/>
          <p:cNvSpPr/>
          <p:nvPr/>
        </p:nvSpPr>
        <p:spPr>
          <a:xfrm>
            <a:off x="365760" y="5669280"/>
            <a:ext cx="11430000" cy="731520"/>
          </a:xfrm>
          <a:prstGeom prst="rect">
            <a:avLst/>
          </a:prstGeom>
          <a:solidFill>
            <a:srgbClr val="FCE4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576072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880E4F"/>
                </a:solidFill>
                <a:latin typeface="Calibri"/>
              </a:defRPr>
            </a:pPr>
            <a:r>
              <a:t>⚠ ZONE ROUGE ABSOLUE : le triangle de danger du nez (région glabellaire et dorsale). Risque de nécrose cutanée et d'embolisation rétrograde vers l'artère ophtalmique (cécité).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C628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Mains, décolleté et zones corporelles</a:t>
            </a:r>
          </a:p>
        </p:txBody>
      </p:sp>
      <p:pic>
        <p:nvPicPr>
          <p:cNvPr id="4" name="Picture 3" descr="prp_007_prp-hand-rejuvenation-ama-regenerative-medicine.jp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Rajeunissement des mains — injection d'AH supra-tendineux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Mains squelettiques : injection d'AH volumateur dans le dos de la main — 1-2 mL/main, supra-tendineux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Décolleté : skinboosters (Profhilo, Restylane Vital) en points BAP (Bio Aesthetic Points)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Lobes d'oreilles affaissés : 0,2-0,3 mL d'AH souple pour redonner du volume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Cicatrices acnéiques : micro-bolus sous-cicatriciels + subcision. Nécessite plusieurs séances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Ces zones off-label sont en croissance rapide et améliorent significativement la qualité de vie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2286000"/>
          </a:xfrm>
          <a:prstGeom prst="rect">
            <a:avLst/>
          </a:prstGeom>
          <a:solidFill>
            <a:srgbClr val="C628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Calibri"/>
              </a:defRPr>
            </a:pPr>
            <a:r>
              <a:t>SECTION 05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00584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  <a:latin typeface="Calibri"/>
              </a:defRPr>
            </a:pPr>
            <a:r>
              <a:t>Complications vasculaires : prévention et traitement d'urgence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C628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Compressions vasculaires : reconnaître et agir</a:t>
            </a:r>
          </a:p>
        </p:txBody>
      </p:sp>
      <p:pic>
        <p:nvPicPr>
          <p:cNvPr id="4" name="Picture 3" descr="facial_artery_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Artere carotide externe et branches — compressions vasculaires par filler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Signes d'alerte immédiats : blanchiment cutané, douleur intense, livedo reticularis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PROTOCOLE D'URGENCE : arrêt immédiat + hyaluronidase 150-300 U dans la zone + massage vigoureux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Hyaluronidase disponible en consultation : OBLIGATOIRE pour tout injecteur d'AH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Si zone nasale : hyaluronidase IM + aspirine 500 mg + nitroglycérine topique + warm compress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Signe oculaire (vision trouble, douleur) : SAMU immédiat — embolisation de l'artère ophtalmique</a:t>
            </a:r>
          </a:p>
        </p:txBody>
      </p:sp>
      <p:sp>
        <p:nvSpPr>
          <p:cNvPr id="7" name="Rectangle 6"/>
          <p:cNvSpPr/>
          <p:nvPr/>
        </p:nvSpPr>
        <p:spPr>
          <a:xfrm>
            <a:off x="365760" y="5669280"/>
            <a:ext cx="11430000" cy="731520"/>
          </a:xfrm>
          <a:prstGeom prst="rect">
            <a:avLst/>
          </a:prstGeom>
          <a:solidFill>
            <a:srgbClr val="FCE4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576072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880E4F"/>
                </a:solidFill>
                <a:latin typeface="Calibri"/>
              </a:defRPr>
            </a:pPr>
            <a:r>
              <a:t>⚠ Chaque injecteur DOIT avoir un protocole d'urgence affiché ET de la hyaluronidase prête à l'emploi. C'est une obligation médico-légale.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C628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Zones de danger vasculaire : cartographie essentielle</a:t>
            </a:r>
          </a:p>
        </p:txBody>
      </p:sp>
      <p:pic>
        <p:nvPicPr>
          <p:cNvPr id="4" name="Picture 3" descr="facial_veins_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Veines faciales (Sobotta) — cartographie des zones de danger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Artère dorsale du nez : risque maximal (nécrose, cécité) — nez = zone rouge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Artère angulaire : longe le sillon nasogénien — injection profonde supra-périostée obligatoire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Artère faciale : croise la mandibule — attention aux injections de jawline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Artère temporale superficielle : tempes — repérer la pulsation, canule recommandée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Artère labiale supérieure : dans le vermillon — injection lente, petits volumes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C628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73152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200" b="1">
                <a:solidFill>
                  <a:srgbClr val="FFFFFF"/>
                </a:solidFill>
                <a:latin typeface="Calibri"/>
              </a:defRPr>
            </a:pPr>
            <a:r>
              <a:t>Programme de la formation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0" y="1828800"/>
            <a:ext cx="9144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1. Pharmacologie de l'acide hyaluronique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2. Tiers supérieur et moyen : tempes, cernes, pommettes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3. Tiers inférieur : sillons, lèvres, menton, mâchoire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4. Rhinoplastie médicale et zones spéciales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5. Complications vasculaires : prévention et traitement d'urgence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6. Biostimulateurs et approches combinées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594360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FFFFFF"/>
                </a:solidFill>
                <a:latin typeface="Calibri"/>
              </a:defRPr>
            </a:pPr>
            <a:r>
              <a:t>docentra.fr — Contenu à visée pédagogique, ne remplace pas une formation pratique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2286000"/>
          </a:xfrm>
          <a:prstGeom prst="rect">
            <a:avLst/>
          </a:prstGeom>
          <a:solidFill>
            <a:srgbClr val="C628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Calibri"/>
              </a:defRPr>
            </a:pPr>
            <a:r>
              <a:t>SECTION 06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00584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  <a:latin typeface="Calibri"/>
              </a:defRPr>
            </a:pPr>
            <a:r>
              <a:t>Biostimulateurs et approches combinées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C628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Biostimulateurs : au-delà du comblement</a:t>
            </a:r>
          </a:p>
        </p:txBody>
      </p:sp>
      <p:pic>
        <p:nvPicPr>
          <p:cNvPr id="4" name="Picture 3" descr="collagen_fibers_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Fibres de collagene — les biostimulateurs induisent la neocollagenese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Les biostimulateurs ne comblent pas : ils stimulent la production de collagène endogène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Sculptra (acide poly-L-lactique) : stimulation progressive. 2-3 séances à 6 semaines d'intervalle. Résultat à 3-6 mois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Radiesse (hydroxylapatite de calcium) : effet immédiat + biostimulation. Utilisation pure ou diluée (hyperdilution)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Profhilo (AH non réticulé, 32+32 mg) : bioremodeling par 5 points BAP par hémiface. 2 séances à 1 mois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Ellansé (polycaprolactone) : biostimulateur résorbable, durée ajustable (1 à 4 ans selon le grade)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C628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Protocoles combinés : la stratégie multi-modale</a:t>
            </a:r>
          </a:p>
        </p:txBody>
      </p:sp>
      <p:pic>
        <p:nvPicPr>
          <p:cNvPr id="4" name="Picture 3" descr="skin_structure_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Structure cutanee — l'approche multimodale cible chaque couche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Full face approach : volumétrie (AH) + détente musculaire (Botox) + qualité de peau (skinboosters/biostimulateurs)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Timing : Botox J0, fillers J14 (ou même séance), skinboosters à M1-M2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Les combinaisons avec technologies (HIFU, RF, lasers) potentialisent les résultats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Budget patient : plan de traitement échelonné sur 3-6 mois pour un résultat global harmonieux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Le 'liquid facelift' combine toutes ces approches en alternative à la chirurgie chez les 40-55 ans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C628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73152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200" b="1">
                <a:solidFill>
                  <a:srgbClr val="FFFFFF"/>
                </a:solidFill>
                <a:latin typeface="Calibri"/>
              </a:defRPr>
            </a:pPr>
            <a:r>
              <a:t>Points clés à retenir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0" y="1828800"/>
            <a:ext cx="9144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Pharmacologie de l'acide hyaluronique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Tiers supérieur et moyen : tempes, cernes, pommettes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Tiers inférieur : sillons, lèvres, menton, mâchoire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Rhinoplastie médicale et zones spéciales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Complications vasculaires : prévention et traitement d'urgence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Biostimulateurs et approches combinées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594360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FFFFFF"/>
                </a:solidFill>
                <a:latin typeface="Calibri"/>
              </a:defRPr>
            </a:pPr>
            <a:r>
              <a:t>docentra.fr — Contenu à visée pédagogique, ne remplace pas une formation pratique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2286000"/>
          </a:xfrm>
          <a:prstGeom prst="rect">
            <a:avLst/>
          </a:prstGeom>
          <a:solidFill>
            <a:srgbClr val="C628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Calibri"/>
              </a:defRPr>
            </a:pPr>
            <a:r>
              <a:t>SECTION 01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00584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  <a:latin typeface="Calibri"/>
              </a:defRPr>
            </a:pPr>
            <a:r>
              <a:t>Pharmacologie de l'acide hyaluronique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C628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L'acide hyaluronique : molécule naturelle et biomatériau</a:t>
            </a:r>
          </a:p>
        </p:txBody>
      </p:sp>
      <p:pic>
        <p:nvPicPr>
          <p:cNvPr id="4" name="Picture 3" descr="hyaluronic_acid_01.sv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Molecule d'acide hyaluronique — polysaccharide naturel fixant 1000x son poids en eau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L'AH est un glycosaminoglycane naturellement présent dans la peau (50 % du stock total), les articulations et l'humeur vitrée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Il fixe 1000x son poids en eau — rôle d'hydratation, de structure et d'amortissement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Les fillers d'AH sont réticulés (cross-linked) pour résister à la dégradation par les hyaluronidases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Le degré de réticulation détermine la dureté (G') et la durée de vie du produit : 6-18 mois selon la gamme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Tous les fillers AH sont réversibles par injection de hyaluronidase (Hyalase) — avantage majeur vs les fillers permanents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C628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Les gammes de produits : choisir le bon filler pour la bonne zone</a:t>
            </a:r>
          </a:p>
        </p:txBody>
      </p:sp>
      <p:pic>
        <p:nvPicPr>
          <p:cNvPr id="4" name="Picture 3" descr="filler_001_facial_dermal_filler_-_parotid_-_fna__52163671404_.jp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Filler dermique — choisir la bonne viscosite pour chaque zone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Fillers souples (G' faible) : lèvres, cernes, rides fines — Juvederm Volbella, Restylane Kysse, Teoxane RHA Kiss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Fillers moyens : sillons nasogéniens, marionnettes, tempes — Juvederm Volift, Restylane, Teoxane RHA 3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Fillers volumateurs (G' élevé) : pommettes, menton, mâchoire — Juvederm Voluma, Restylane Lyft, Teoxane Ultra Deep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Skinboosters (AH non réticulé ou faiblement) : hydratation profonde — Restylane Vital, Juvederm Volite, Profhilo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Le choix repose sur la rhéologie : G' (élasticité), cohésivité, viscosité, capacité de projection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2286000"/>
          </a:xfrm>
          <a:prstGeom prst="rect">
            <a:avLst/>
          </a:prstGeom>
          <a:solidFill>
            <a:srgbClr val="C628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Calibri"/>
              </a:defRPr>
            </a:pPr>
            <a:r>
              <a:t>SECTION 02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00584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  <a:latin typeface="Calibri"/>
              </a:defRPr>
            </a:pPr>
            <a:r>
              <a:t>Tiers supérieur et moyen : tempes, cernes, pommettes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C628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Tempes : restaurer le volume perdu</a:t>
            </a:r>
          </a:p>
        </p:txBody>
      </p:sp>
      <p:pic>
        <p:nvPicPr>
          <p:cNvPr id="4" name="Picture 3" descr="temporal_fossa_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Fosse temporale (Sobotta) — la perte de volume temporal vieillit le visage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La perte de volume temporal est un marqueur précoce du vieillissement — creuse le visage dès 35-40 ans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Produit : filler volumateur (Voluma, Restylane Lyft) — 1-2 mL par côté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Technique : injection profonde, supra-périostée, en bolus ou éventail. Canule 25G recommandée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Zone de danger : artère temporale superficielle (pulsée, repérer avant injection)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Résultat : visage harmonieux et rajeuni — souvent sous-estimé par les patients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C628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Cernes (vallée des larmes) : la zone la plus délicate</a:t>
            </a:r>
          </a:p>
        </p:txBody>
      </p:sp>
      <p:pic>
        <p:nvPicPr>
          <p:cNvPr id="4" name="Picture 3" descr="eyelid_anatomy_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Anatomie de la paupiere et du sillon lacrymal (Gray's Anatomy)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Le creux sous-orbitaire est dû à la perte de graisse malaire et au relâchement du SOOF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Produit : AH très souple, faible hygroscopie — Restylane Eyelight, Teoxane Redensity II (dédié)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Technique : injection profonde supra-périostée, en micro-bolus, canule 25G obligatoire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Volume : 0,2-0,5 mL par côté maximum. Less is more absolument dans cette zone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Complications fréquentes : effet Tyndall (bleuté), œdème chronique, bosses palpables</a:t>
            </a:r>
          </a:p>
        </p:txBody>
      </p:sp>
      <p:sp>
        <p:nvSpPr>
          <p:cNvPr id="7" name="Rectangle 6"/>
          <p:cNvSpPr/>
          <p:nvPr/>
        </p:nvSpPr>
        <p:spPr>
          <a:xfrm>
            <a:off x="365760" y="5669280"/>
            <a:ext cx="11430000" cy="731520"/>
          </a:xfrm>
          <a:prstGeom prst="rect">
            <a:avLst/>
          </a:prstGeom>
          <a:solidFill>
            <a:srgbClr val="FCE4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576072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880E4F"/>
                </a:solidFill>
                <a:latin typeface="Calibri"/>
              </a:defRPr>
            </a:pPr>
            <a:r>
              <a:t>⚠ Le cerne est une zone à haut risque de mauvais résultat esthétique. En cas de doute, ne pas injecter et orienter vers une blépharoplastie.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C628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Pommettes : le triangle de la jeunesse</a:t>
            </a:r>
          </a:p>
        </p:txBody>
      </p:sp>
      <p:pic>
        <p:nvPicPr>
          <p:cNvPr id="4" name="Picture 3" descr="skull_aging_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Structures osseuses du visage — la pommette haute definit le triangle de jeunesse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La pommette haute et projetée est le marqueur n°1 de la jeunesse faciale — triangle inversé (V-shape)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Avec l'âge, le fat pad malaire descend : le triangle s'inverse, les sillons se creusent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Produit : filler volumateur à haute projection — Voluma, Restylane Lyft. 1-3 mL par côté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Points d'injection : éminence malaire (projection), arcade zygomatique (lift), région sous-malaire (soutien)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Technique : supra-périostée en bolus, canule 25G depuis un point d'entrée latéral unique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