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7B1F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1828800"/>
            <a:ext cx="100584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FFFFFF"/>
                </a:solidFill>
                <a:latin typeface="Calibri"/>
              </a:defRPr>
            </a:pPr>
            <a:r>
              <a:t>Hormonotherapie</a:t>
            </a:r>
            <a:br/>
            <a:r>
              <a:t>Anti-Age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384048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0">
                <a:solidFill>
                  <a:srgbClr val="FFFFFF"/>
                </a:solidFill>
                <a:latin typeface="Calibri"/>
              </a:defRPr>
            </a:pPr>
            <a:r>
              <a:t>THS de la menopause, testosterone, DHEA, melatonine — bilan, prescriptions et suivi en pratique clinique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59436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FFFFFF"/>
                </a:solidFill>
                <a:latin typeface="Calibri"/>
              </a:defRPr>
            </a:pPr>
            <a:r>
              <a:t>docentra.fr — Formation continue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7B1F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Diagnostic et indications de la substitution</a:t>
            </a:r>
          </a:p>
        </p:txBody>
      </p:sp>
      <p:pic>
        <p:nvPicPr>
          <p:cNvPr id="4" name="Picture 3" descr="testosterone_001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Molecule de testosterone — diagnostic de l'andropause progressive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Critères diagnostiques : testostérone totale &lt; 3 ng/mL (10,4 nmol/L) + symptômes cliniques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Dosage le matin (pic circadien). Confirmer sur 2 prélèvements. Doser aussi : testostérone libre, SHBG, LH, FSH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Questionnaire ADAM (Androgen Deficiency in Aging Males) : outil de screening (sensibilité 88 %)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Diagnostic différentiel : dépression, hypothyroïdie, apnée du sommeil, syndrome métabolique — tous peuvent mimer l'andropause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L'obésité abaisse la testostérone via l'augmentation de l'aromatase (conversion T → E2) — la perte de poids est le premier traitement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7B1F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Modalités de substitution et suivi</a:t>
            </a:r>
          </a:p>
        </p:txBody>
      </p:sp>
      <p:pic>
        <p:nvPicPr>
          <p:cNvPr id="4" name="Picture 3" descr="hpa_axis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Axe hypothalamo-hypophysaire — regulation de la testosterone et suivi du traitement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Gel transdermique (Androgel 50mg/j) : absorption quotidienne, taux stables. Application épaule/abdomen, éviter contact peau-peau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Injections IM : Nebido (undécanoate) 1000 mg toutes les 10-14 semaines ou Sustanon 250 mg toutes les 2-3 semaines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Objectif : testostérone dans la moitié supérieure de la normale (5-8 ng/mL)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Suivi : hématocrite (risque polyglobulie &gt; 54 %), PSA (cancer prostate), profil lipidique, bilan hépatique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Étude TRAVERSE (2023, 5 246 hommes) : pas d'augmentation du risque CV chez les hypogonadiques traités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5669280"/>
            <a:ext cx="11430000" cy="731520"/>
          </a:xfrm>
          <a:prstGeom prst="rect">
            <a:avLst/>
          </a:prstGeom>
          <a:solidFill>
            <a:srgbClr val="FCE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576072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0E4F"/>
                </a:solidFill>
                <a:latin typeface="Calibri"/>
              </a:defRPr>
            </a:pPr>
            <a:r>
              <a:t>⚠ CI absolues : cancer de prostate actif, polyglobulie, insuffisance cardiaque sévère non contrôlée, apnée du sommeil sévère non traitée.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7B1F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DHEA, mélatonine et autres hormones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7B1F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DHEA et prégnénolone</a:t>
            </a:r>
          </a:p>
        </p:txBody>
      </p:sp>
      <p:pic>
        <p:nvPicPr>
          <p:cNvPr id="4" name="Picture 3" descr="dhea_0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Molecule de DHEA — le precurseur hormonal en declin le plus precoce (-80 % a 75 ans)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DHEA 25-50 mg/jour (femme) ou 50-75 mg (homme) — vente libre en France depuis l'étude Baulieu (2000)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Convertie en testostérone et œstrogènes selon les besoins tissulaires (intracrinologie)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Bénéfices documentés : qualité de peau, densité osseuse (femmes &gt; 70 ans), possiblement libido féminine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Limites : pas d'effet démontré sur la mortalité, la cognition ou la composition corporelle dans les méta-analyses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Prégnénolone (30-100 mg/jour) : précurseur de toutes les stéroïdes — données cliniques encore insuffisantes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7B1F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Mélatonine et thyroïde</a:t>
            </a:r>
          </a:p>
        </p:txBody>
      </p:sp>
      <p:pic>
        <p:nvPicPr>
          <p:cNvPr id="4" name="Picture 3" descr="melatonin_001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Molecule de melatonine — au-dela du sommeil : antioxydant et neuroprotecteur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Mélatonine 0,5-3 mg au coucher : sommeil, antioxydant, immunomodulation. Vente libre ≤ 1,9 mg en France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Au-delà du sommeil : propriétés anti-inflammatoires, neuroprotectrices et oncosuppressives documentées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Formes à libération prolongée pour les réveils nocturnes (Circadin 2 mg LP)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Thyroïde : TSH &gt; 4 mUI/L + symptômes = hypothyroïdie à traiter (lévothyroxine)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L'hypothyroïdie subclinique mime de nombreux signes du vieillissement — toujours la rechercher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7B1F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Le bilan anti-âge et l'approche intégrative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7B1F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Le bilan hormonal anti-âge complet</a:t>
            </a:r>
          </a:p>
        </p:txBody>
      </p:sp>
      <p:pic>
        <p:nvPicPr>
          <p:cNvPr id="4" name="Picture 3" descr="hypothalamus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Hypothalamus et hypophyse (Gray's Anatomy) — le chef d'orchestre du bilan hormonal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Panel de base : TSH + T4L, 25(OH)D, insuline à jeun + HOMA-IR, cortisol matin 8h, DHEA-S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Panel homme : testostérone totale + libre + SHBG, LH, FSH, estradiol, PSA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Panel femme : estradiol, progestérone, testostérone totale + libre, SHBG, AMH (réserve ovarienne), FSH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Panel avancé : IGF-1, prégnénolone, mélatonine urinaire des 24h, cortisol salivaire circadien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Interprétation : viser le quartile supérieur des valeurs normales ('optimisation') vs simple normalité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7B1F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L'approche intégrative : lifestyle d'abord</a:t>
            </a:r>
          </a:p>
        </p:txBody>
      </p:sp>
      <p:pic>
        <p:nvPicPr>
          <p:cNvPr id="4" name="Picture 3" descr="circadian_01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Horloge biologique circadienne — le sommeil et l'exercice restaurent les rythmes hormonaux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Exercice : la musculation augmente la testostérone de 15-20 %, le HIIT booste la GH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Sommeil : 7-9h avec coucher régulier restaure les rythmes hormonaux (mélatonine, cortisol, GH)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Nutrition : régime méditerranéen, protéines suffisantes (1,2-1,6 g/kg), zinc et magnésium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Gestion du stress : méditation, cohérence cardiaque — réduisent le cortisol de 25 % en 8 semaines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Supplémentation ciblée uniquement sur carence documentée — pas de 'cocktail hormonal' systématique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5669280"/>
            <a:ext cx="11430000" cy="731520"/>
          </a:xfrm>
          <a:prstGeom prst="rect">
            <a:avLst/>
          </a:prstGeom>
          <a:solidFill>
            <a:srgbClr val="FCE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576072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0E4F"/>
                </a:solidFill>
                <a:latin typeface="Calibri"/>
              </a:defRPr>
            </a:pPr>
            <a:r>
              <a:t>⚠ L'optimisation du lifestyle est toujours la première étape. La substitution hormonale n'est indiquée qu'après échec des mesures hygiéno-diététiques et confirmation biologique du déficit.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7B1F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Calibri"/>
              </a:defRPr>
            </a:pPr>
            <a:r>
              <a:t>Points clés à retenir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1828800"/>
            <a:ext cx="9144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Le déclin hormonal et ses conséquences cliniques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THS de la ménopause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Testostérone et andropause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DHEA, mélatonine et autres hormones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Le bilan anti-âge et l'approche intégrative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59436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FFFFFF"/>
                </a:solidFill>
                <a:latin typeface="Calibri"/>
              </a:defRPr>
            </a:pPr>
            <a:r>
              <a:t>docentra.fr — Contenu à visée pédagogique, ne remplace pas une formation pratique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7B1F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Calibri"/>
              </a:defRPr>
            </a:pPr>
            <a:r>
              <a:t>Programme de la formation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1828800"/>
            <a:ext cx="9144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1. Le déclin hormonal et ses conséquences cliniques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2. THS de la ménopause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3. Testostérone et andropause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4. DHEA, mélatonine et autres hormones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5. Le bilan anti-âge et l'approche intégrative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59436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FFFFFF"/>
                </a:solidFill>
                <a:latin typeface="Calibri"/>
              </a:defRPr>
            </a:pPr>
            <a:r>
              <a:t>docentra.fr — Contenu à visée pédagogique, ne remplace pas une formation pratique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7B1F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Le déclin hormonal et ses conséquences cliniques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7B1F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Chronologie du déclin hormonal</a:t>
            </a:r>
          </a:p>
        </p:txBody>
      </p:sp>
      <p:pic>
        <p:nvPicPr>
          <p:cNvPr id="4" name="Picture 3" descr="steroidogenesis_01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Voies de steroidogenese — chronologie du declin hormonal par axe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GH : déclin de 14 %/décennie dès 30 ans (somatopause)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DHEA : chute de 2 %/an dès 25 ans — le déclin le plus précoce et le plus marqué (-80 % à 75 ans)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Testostérone : -1 à 2 %/an dès 30 ans (andropause progressive). 30 % des hommes &gt; 60 ans sont hypogonadiques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Œstrogènes : chute brutale à la ménopause (45-55 ans) — le déclin le plus symptomatique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Mélatonine : -10-15 %/décennie. Thyroïde : hypothyroïdie subclinique croissante &gt; 60 ans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7B1F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Conséquences cliniques : ce que voient les patients</a:t>
            </a:r>
          </a:p>
        </p:txBody>
      </p:sp>
      <p:pic>
        <p:nvPicPr>
          <p:cNvPr id="4" name="Picture 3" descr="endocrine_system_01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Systeme endocrinien — les consequences cliniques touchent tous les organes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Composition corporelle : sarcopénie, ostéopénie, augmentation de la graisse viscérale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Peau et phanères : amincissement cutané, sécheresse, rides, chute de cheveux, ongles cassants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Énergie et cognition : fatigue, brouillard mental, troubles de la mémoire, baisse de motivation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Sexualité : baisse de libido (les deux sexes), dysfonction érectile, sécheresse vaginale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Humeur : irritabilité, anxiété, troubles du sommeil, dépression — souvent banalisés ou attribués à l'âge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7B1F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THS de la ménopause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7B1F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Le THS moderne : données actualisées</a:t>
            </a:r>
          </a:p>
        </p:txBody>
      </p:sp>
      <p:pic>
        <p:nvPicPr>
          <p:cNvPr id="4" name="Picture 3" descr="estradiol_001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Molecule d'estradiol 17-beta — hormone bioidentique du THS moderne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Composants : œstradiol 17-β (identique à l'hormone humaine) + progestérone micronisée (Utrogestan)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Voies d'administration : transdermique (patch, gel) PRÉFÉRÉ à la voie orale (pas de premier passage hépatique, pas de thrombose)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La fenêtre d'opportunité : débuté &lt; 60 ans ou &lt; 10 ans post-ménopause → réduction CV de 30-40 %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Étude WHI revisitée : le sur-risque de cancer du sein est attribuable à la MPA (synthétique), PAS à la progestérone naturelle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Étude E3N (française, 100 000 femmes) : œstradiol + progestérone → pas d'augmentation du risque de cancer du sein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5669280"/>
            <a:ext cx="11430000" cy="731520"/>
          </a:xfrm>
          <a:prstGeom prst="rect">
            <a:avLst/>
          </a:prstGeom>
          <a:solidFill>
            <a:srgbClr val="FCE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576072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0E4F"/>
                </a:solidFill>
                <a:latin typeface="Calibri"/>
              </a:defRPr>
            </a:pPr>
            <a:r>
              <a:t>⚠ Le THS est le traitement le plus efficace des symptômes de la ménopause. Il est sous-prescrit en France (6 % des femmes) par crainte infondée issue de l'étude WHI mal interprétée.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7B1F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Prescriptions pratiques et suivi</a:t>
            </a:r>
          </a:p>
        </p:txBody>
      </p:sp>
      <p:pic>
        <p:nvPicPr>
          <p:cNvPr id="4" name="Picture 3" descr="menopause_symptoms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Cycle ovarien et taux d'estradiol — prescriptions pratiques et voies d'administration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Œstradiol transdermique : gel (Oestrogel) 1-2 doses/jour ou patch (Estrapatch, Vivelledot) 25-100 µg/j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Progestérone micronisée : Utrogestan 200 mg/soir, 12-14 jours/mois (schéma séquentiel) ou en continu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Alternative : dispositif intra-utérin au lévonorgestrel (Mirena) + œstradiol transdermique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Suivi : mammographie annuelle, examen gynécologique, dosage E2 + FSH si ajustement de dose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Durée : tant que les bénéfices &gt; risques — réévaluation annuelle. Pas de durée maximale arbitraire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7B1FA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Testostérone et andropause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