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43A0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828800"/>
            <a:ext cx="100584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FFFFF"/>
                </a:solidFill>
                <a:latin typeface="Calibri"/>
              </a:defRPr>
            </a:pPr>
            <a:r>
              <a:t>Peelings Chimiques et</a:t>
            </a:r>
            <a:br/>
            <a:r>
              <a:t>Resurfacage Cutane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384048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0">
                <a:solidFill>
                  <a:srgbClr val="FFFFFF"/>
                </a:solidFill>
                <a:latin typeface="Calibri"/>
              </a:defRPr>
            </a:pPr>
            <a:r>
              <a:t>Du peeling superficiel au phenol profond — acides, profondeurs, protocoles, microneedling et gestion des complications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59436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FFFFFF"/>
                </a:solidFill>
                <a:latin typeface="Calibri"/>
              </a:defRPr>
            </a:pPr>
            <a:r>
              <a:t>docentra.fr — Formation continue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43A0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TCA (acide trichloracétique) : le peeling moyen de référence</a:t>
            </a:r>
          </a:p>
        </p:txBody>
      </p:sp>
      <p:pic>
        <p:nvPicPr>
          <p:cNvPr id="4" name="Picture 3" descr="tca_01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Molecule d'acide trichloracetique — le frost blanc indique la profondeur atteinte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TCA 15-20 % : superficiel. TCA 25-35 % : moyen. TCA &gt; 40 % : profond (rarement utilisé seul)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Mécanisme : coagulation protéique — le frost (blanchiment) indique la profondeur atteinte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Frost blanc uniforme = derme papillaire atteint = peeling moyen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TCA CROSS (Chemical Reconstruction of Skin Scars) : TCA 70-100 % appliqué au cure-dent dans les cicatrices ice-pick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Suites TCA moyen : rougeur intense J1-3, desquamation J3-7, érythème résiduel 2-4 semaines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5669280"/>
            <a:ext cx="11430000" cy="731520"/>
          </a:xfrm>
          <a:prstGeom prst="rect">
            <a:avLst/>
          </a:prstGeom>
          <a:solidFill>
            <a:srgbClr val="FCE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57607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0E4F"/>
                </a:solidFill>
                <a:latin typeface="Calibri"/>
              </a:defRPr>
            </a:pPr>
            <a:r>
              <a:t>⚠ Le TCA n'a PAS d'antidote/neutralisant — la réaction s'arrête d'elle-même quand l'acide est consommé. Le frost guide la profondeur.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43A0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Peeling au phénol : le gold standard historique</a:t>
            </a:r>
          </a:p>
        </p:txBody>
      </p:sp>
      <p:pic>
        <p:nvPicPr>
          <p:cNvPr id="4" name="Picture 3" descr="collagen_fibers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Fibres de collagene dermiques — le peeling au phenol atteint le derme reticulaire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Formule de Baker-Gordon (1961) : phénol 88 %, huile de croton, septisol, eau — le peeling le plus profond qui existe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Atteint le derme réticulaire : résultats spectaculaires sur les rides profondes péri-orales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Cardiotoxicité : monitoring cardiaque obligatoire (arythmies). Hépatotoxicité et néphrotoxicité potentielles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Résultat : remodelage profond du derme. Hypopigmentation quasi constante = réservé aux phototypes I-II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Aujourd'hui largement remplacé par le CO2 fractionné, mais reste irremplaçable pour les rides péri-orales profondes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43A0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Microneedling et dermabrasion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43A0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Microneedling : stimulation mécanique contrôlée</a:t>
            </a:r>
          </a:p>
        </p:txBody>
      </p:sp>
      <p:pic>
        <p:nvPicPr>
          <p:cNvPr id="4" name="Picture 3" descr="wound_healing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Phases de cicatrisation — le microneedling declenche la cascade inflammatoire controlee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 derma-pen crée des micro-perforations (0,5-2,5 mm) qui déclenchent la cascade de cicatrisation → néocollagénèse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Profondeur 0,5 mm : texture, pores. 1,0-1,5 mm : cicatrices, rides fines. 2,0-2,5 mm : cicatrices profondes, vergetures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L'ajout de PRP ('vampire facial') potentialise les résultats par les facteurs de croissance plaquettaires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Protocole type : 3-6 séances à 4-6 semaines. Safe sur tous les phototypes (pas de chaleur = pas de PIH)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RF microneedling (Morpheus8, Sylfirm X) = microneedling + énergie RF au bout des aiguilles — résultats supérieurs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43A0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Dermabrasion mécanique et microdermabrasion</a:t>
            </a:r>
          </a:p>
        </p:txBody>
      </p:sp>
      <p:pic>
        <p:nvPicPr>
          <p:cNvPr id="4" name="Picture 3" descr="skin_structure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Structure cutanee complete — la microdermabrasion exfolie les couches superficielles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Dermabrasion (fraise diamantée rotative) : exfoliation mécanique profonde. Quasi abandonnée au profit des lasers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Indications résiduelles : cicatrices d'acné localisées, rhinophyma, certaines cicatrices traumatiques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Microdermabrasion (cristaux d'alumine ou pointe diamantée + aspiration) : exfoliation superficielle sans downtime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HydraFacial : microdermabrasion + infusion de sérums — traitement 'lunch break' populaire mais effets transitoires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La microdermabrasion est un bon complément d'entretien entre des traitements plus agressifs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43A0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Préparation cutanée et protocoles combinés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43A0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Préparation pré-peeling : la clé du résultat</a:t>
            </a:r>
          </a:p>
        </p:txBody>
      </p:sp>
      <p:pic>
        <p:nvPicPr>
          <p:cNvPr id="4" name="Picture 3" descr="retinol_structure_01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Molecule de retinol (vitamine A) — reference en preparation cutanee pre-peeling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Topiques préparatoires 4-6 semaines avant : rétinol 0,3-1 %, AHA 8-15 % le soir, SPF 50+ quotidien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Phototypes III+ : ajouter hydroquinone 2-4 % ou acide azélaïque 20 % pour prévenir l'hyperpigmentation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Arrêt des rétinoïdes 5-7 jours avant un peeling moyen/profond (peau trop amincie = risque de pénétration excessive)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Herpès labial récurrent : prophylaxie valaciclovir 500 mg x2/jour, J-1 à J+10 pour tout peeling péri-oral ≥ moyen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Évaluation du phototype (Fitzpatrick) et test spot recommandé avant le premier peeling moyen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43A0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Soins post-peeling et protocoles d'entretien</a:t>
            </a:r>
          </a:p>
        </p:txBody>
      </p:sp>
      <p:pic>
        <p:nvPicPr>
          <p:cNvPr id="4" name="Picture 3" descr="skin_layers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Couches de la peau — la photoprotection post-peeling est une obligation medicale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Post-peeling superficiel : crème hydratante + SPF 50+. Reprise maquillage à J1-2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Post-peeling moyen : émollient occlusif (vaseline/Aquaphor), pas de maquillage J1-7, SPF 50+ strict pendant 3 mois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Ne JAMAIS arracher les croûtes/desquamations — laisser tomber naturellement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Protocole d'entretien annuel : 2-4 peelings superficiels par an + 1 peeling moyen si nécessaire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Combinaison : peeling superficiel mensuel + microneedling trimestriel + laser annuel = protocole global optimal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5669280"/>
            <a:ext cx="11430000" cy="731520"/>
          </a:xfrm>
          <a:prstGeom prst="rect">
            <a:avLst/>
          </a:prstGeom>
          <a:solidFill>
            <a:srgbClr val="FCE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57607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0E4F"/>
                </a:solidFill>
                <a:latin typeface="Calibri"/>
              </a:defRPr>
            </a:pPr>
            <a:r>
              <a:t>⚠ La photoprotection post-peeling n'est pas optionnelle — c'est une obligation médicale. Un peeling sans SPF est un peeling raté.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43A0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Complications et cas cliniques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43A0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Complications et leur prise en charge</a:t>
            </a:r>
          </a:p>
        </p:txBody>
      </p:sp>
      <p:pic>
        <p:nvPicPr>
          <p:cNvPr id="4" name="Picture 3" descr="epidermis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Couches epidermiques — l'hyperpigmentation post-inflammatoire touche les phototypes III+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Hyperpigmentation post-inflammatoire : la plus fréquente sur phototypes III+. Traitement : hydroquinone + rétinol + SPF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Hypopigmentation : tardive, surtout après peelings profonds. Parfois irréversible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Infection bactérienne : rare si protocole de soins respecté. Traitement : antibiotiques topiques/systémiques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Cicatrice hypertrophique : exceptionnelle si profondeur contrôlée. Traitement : corticoïdes injectés + laser PDL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Réactivation herpétique : prévenue par prophylaxie antivirale. Si survient : aciclovir IV + arrêt des topiques actifs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43A0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Calibri"/>
              </a:defRPr>
            </a:pPr>
            <a:r>
              <a:t>Programme de la formation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1828800"/>
            <a:ext cx="9144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1. Bases de la peau et principes du peeling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2. Peelings superficiels : les workhorses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3. Peelings moyens et profonds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4. Microneedling et dermabrasion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5. Préparation cutanée et protocoles combinés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6. Complications et cas cliniques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59436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FFFFFF"/>
                </a:solidFill>
                <a:latin typeface="Calibri"/>
              </a:defRPr>
            </a:pPr>
            <a:r>
              <a:t>docentra.fr — Contenu à visée pédagogique, ne remplace pas une formation pratique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43A0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Choisir le bon peeling pour le bon patient</a:t>
            </a:r>
          </a:p>
        </p:txBody>
      </p:sp>
      <p:pic>
        <p:nvPicPr>
          <p:cNvPr id="4" name="Picture 3" descr="lactic_acid_01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Molecule d'acide lactique — choisir le bon acide selon le phototype et l'indication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Acné active légère-modérée : acide salicylique 20-30 % + rétinol domicile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Teint terne, pores dilatés : AGA 50-70 % mensuel x4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Rides fines + taches : TCA 20-25 % ou Jessner + TCA 25 %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Cicatrices d'acné : TCA CROSS + microneedling + CO2 fractionné (protocole multimodal)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Mélasma : acide azélaïque + mandélique (doux, répété). JAMAIS de TCA moyen sur un mélasma actif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43A0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Calibri"/>
              </a:defRPr>
            </a:pPr>
            <a:r>
              <a:t>Points clés à retenir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1828800"/>
            <a:ext cx="9144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Bases de la peau et principes du peeling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Peelings superficiels : les workhorses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Peelings moyens et profonds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Microneedling et dermabrasion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Préparation cutanée et protocoles combinés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Complications et cas cliniques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59436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FFFFFF"/>
                </a:solidFill>
                <a:latin typeface="Calibri"/>
              </a:defRPr>
            </a:pPr>
            <a:r>
              <a:t>docentra.fr — Contenu à visée pédagogique, ne remplace pas une formation pratique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43A0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Bases de la peau et principes du peeling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43A0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Structure cutanée et renouvellement cellulaire</a:t>
            </a:r>
          </a:p>
        </p:txBody>
      </p:sp>
      <p:pic>
        <p:nvPicPr>
          <p:cNvPr id="4" name="Picture 3" descr="skin_layers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Couches de la peau — le peeling detruit de maniere controlee pour stimuler la regeneration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L'épiderme se renouvelle en 28 jours (20 ans) à 45-50 jours (60 ans) — le peeling accélère ce processus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 derme contient collagène (80 %), élastine et GAG — c'est lui qui détermine la fermeté et l'épaisseur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La jonction dermo-épidermique s'aplatit avec l'âge : la peau adhère moins bien, les rides se forment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 peeling chimique détruit de manière contrôlée les couches superficielles pour stimuler la régénération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Profondeur de destruction = profondeur de résultat = profondeur de risque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43A0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Classification des peelings par profondeur</a:t>
            </a:r>
          </a:p>
        </p:txBody>
      </p:sp>
      <p:pic>
        <p:nvPicPr>
          <p:cNvPr id="4" name="Picture 3" descr="epidermis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Couches epidermiques — profondeur de destruction = profondeur de resultat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Très superficiel : épiderme seulement (couche cornée). AGA 20-30 %, acide salicylique 20 %. Aucun downtime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Superficiel : épiderme entier jusqu'à la basale. AGA 50-70 %, Jessner. Desquamation 3-5 jours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Moyen : épiderme + derme papillaire. TCA 25-35 %, ou Jessner + TCA. Croûtes 7-10 jours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Profond : derme réticulaire. Phénol (Baker-Gordon). Anesthésie, monitoring cardiaque, croûtes 2 semaines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 choix de la profondeur dépend de l'indication, du phototype, de la tolérance au downtime et de l'expérience du praticien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43A0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Peelings superficiels : les workhorses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43A0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Acide glycolique (AGA) : le plus utilisé</a:t>
            </a:r>
          </a:p>
        </p:txBody>
      </p:sp>
      <p:pic>
        <p:nvPicPr>
          <p:cNvPr id="4" name="Picture 3" descr="glycolic_acid_01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Molecule d'acide glycolique — le plus petit AHA, penetration maximale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Alpha-hydroxy-acide (AHA) dérivé de la canne à sucre. La plus petite molécule AHA = pénétration maximale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Concentrations : 20-30 % (très superficiel, cosmétique) → 50-70 % (superficiel, médical)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Mécanisme : dissolution du ciment intercellulaire (desmosomes), exfoliation accélérée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Temps de pose : 1-5 minutes selon la concentration. Neutralisation obligatoire (bicarbonate de sodium)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Protocole type : 4-6 séances à 2-4 semaines. Idéal pour éclat, pores, acné légère, teint terne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43A0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Acide salicylique et peelings combinés</a:t>
            </a:r>
          </a:p>
        </p:txBody>
      </p:sp>
      <p:pic>
        <p:nvPicPr>
          <p:cNvPr id="4" name="Picture 3" descr="salicylic_acid_01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Molecule d'acide salicylique — BHA lipophile penetrant les follicules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Acide salicylique 20-30 % : beta-hydroxy-acide lipophile — pénètre les follicules sébacés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Indication phare : acné, pores dilatés, peau grasse. Effet anti-inflammatoire intrinsèque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Solution de Jessner (acide lactique + résorcinol + acide salicylique + éthanol) : peeling superficiel combiné classique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Acide mandélique : AHA plus doux, mieux toléré sur phototypes foncés (molécule plus grosse = pénétration plus lente)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Acide lactique : hydratant en plus d'exfoliant — bon choix pour peaux sèches et matures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43A0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Peelings moyens et profonds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