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565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828800"/>
            <a:ext cx="100584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FFFFF"/>
                </a:solidFill>
                <a:latin typeface="Calibri"/>
              </a:defRPr>
            </a:pPr>
            <a:r>
              <a:t>Protocoles Combines et</a:t>
            </a:r>
            <a:br/>
            <a:r>
              <a:t>Plans de Traitement Global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384048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FFFFFF"/>
                </a:solidFill>
                <a:latin typeface="Calibri"/>
              </a:defRPr>
            </a:pPr>
            <a:r>
              <a:t>Analyse faciale, protocoles par age et par zone, gestion des complications et planification pluriannuelle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FFFFFF"/>
                </a:solidFill>
                <a:latin typeface="Calibri"/>
              </a:defRPr>
            </a:pPr>
            <a:r>
              <a:t>docentra.fr — Formation continue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565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65+ ans : rajeunissement harmonieux et maintien</a:t>
            </a:r>
          </a:p>
        </p:txBody>
      </p:sp>
      <p:pic>
        <p:nvPicPr>
          <p:cNvPr id="4" name="Picture 3" descr="facial_muscles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Anatomie faciale — rajeunissement harmonieux et doses adaptees 65+ ans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Objectif réaliste : pas rajeunir de 30 ans mais retrouver un aspect reposé, frais, harmonieux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Botox : doses réduites (le muscle s'atrophie avec l'âge). Focus : glabelle + pattes d'oie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Fillers : volumétrie douce des tempes et pommettes. Éviter l'excès de volume (effet 'pillow face')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LED + skinboosters : amélioration de la qualité cutanée sans downtime ni risque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Chirurgie : un lifting bien fait à cet âge donne un résultat spectaculaire car le relâchement est significatif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L'âge n'est pas une contre-indication aux traitements esthétiques. Ce sont les comorbidités et les attentes irréalistes qui sont des contre-indications.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1565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Protocoles par zone anatomique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565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Protocole regard complet</a:t>
            </a:r>
          </a:p>
        </p:txBody>
      </p:sp>
      <p:pic>
        <p:nvPicPr>
          <p:cNvPr id="4" name="Picture 3" descr="eyelid_anatomy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Anatomie de la paupiere — protocole regard complet (botox + filler + blepharoplastie)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Botox pattes d'oie (12-16 U/côté) + glabelle (20-25 U) + front (10-15 U) = détente du tiers supérieur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Fillers cernes (0,3-0,5 mL/côté AH souple) ou nanofat = comblement de la vallée des larmes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Blépharoplastie si excédent cutané/graisseux significatif (complémentaire, pas substituable)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Skinbooster péri-orbitaire : Teoxane Redensity II ou PRF pour la qualité de la peau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LED rouge post-procédure : réduction de l'œdème et accélération de la cicatrisation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565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Protocole ovale du visage et cou</a:t>
            </a:r>
          </a:p>
        </p:txBody>
      </p:sp>
      <p:pic>
        <p:nvPicPr>
          <p:cNvPr id="4" name="Picture 3" descr="mandible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Mandibule — protocole ovale du visage (jawline + platysma + fils tenseurs)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Jawline AH volumateur (4-6 mL) : menton projection + angles + body mandibulaire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Botox platysma (Nefertiti lift, 25-50 U) : relâche les bandes cervicales et redéfinit l'ovale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Fils tenseurs crantés (4-6 fils/côté) : lifting mécanique du jawline + biostimulation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RF micro-aiguilles (Morpheus8) sous-mental : réduction de la graisse sous-mentonnière + raffermissement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Si insuffisant : mini-lift chirurgical ou cervicoplastie pour un résultat définitif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1565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Gestion des complications et limites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565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Les red flags : quand ne pas traiter</a:t>
            </a:r>
          </a:p>
        </p:txBody>
      </p:sp>
      <p:pic>
        <p:nvPicPr>
          <p:cNvPr id="4" name="Picture 3" descr="facial_nerve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Nerf facial — les red flags et quand ne pas traiter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Dysmorphophobie : demande répétée de correction d'un défaut minime/inexistant — adresser en psychologie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Attentes irréalistes : 'je veux ressembler à cette photo Instagram' — expliquer les limites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Injection-addict : patients accumulant des traitements excessifs — savoir dire non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Filler fatigue : certains patients ont des résidus de fillers anciens (effet cumulatif) — hyaluronidase de reset si nécessaire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meilleur traitement est parfois de ne rien faire — la confiance du patient se gagne aussi par le refus éthique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Un praticien responsable refuse de traiter quand l'indication n'est pas bonne. La satisfaction patient à long terme passe par le non-traitement justifié.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565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Kit de gestion d'urgence et protocoles de rattrapage</a:t>
            </a:r>
          </a:p>
        </p:txBody>
      </p:sp>
      <p:pic>
        <p:nvPicPr>
          <p:cNvPr id="4" name="Picture 3" descr="syringe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Seringue — le kit d'urgence obligatoire (hyaluronidase, aspirine, nitroglycerine)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Kit urgence obligatoire : hyaluronidase (300-1500 U), aspirine, nitroglycérine topique, apraclonidine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Protocole compression vasculaire (filler) : STOP → hyaluronidase 150-300 U → massage → aspirine → surveillance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Asymétrie post-Botox : ATTENDRE J14 minimum, puis retouche ciblée de 2-5 U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Ptose palpébrale post-Botox : apraclonidine 0,5 % 2-3x/jour pendant 2-6 semaines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Bosses/effet Tyndall post-filler : hyaluronidase punctiforme (10-20 U par point) ± massage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1565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Consultation et fidélisation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565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La première consultation : créer la confiance</a:t>
            </a:r>
          </a:p>
        </p:txBody>
      </p:sp>
      <p:pic>
        <p:nvPicPr>
          <p:cNvPr id="4" name="Picture 3" descr="facial_muscles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Muscles du visage — la premiere consultation : ecouter, analyser, photographier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Écouter d'abord : 'Qu'est-ce qui vous gêne ?' puis reformuler — valider la demande avant de proposer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Montrer, ne pas dire : utiliser un miroir, montrer les asymétries, les volumes, l'impact de la gravité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Photo standardisée obligatoire : face, profil, 3/4, repos et animation — avant/après essentiel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Devis détaillé et consentement éclairé : obligation légale + protection médico-légale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Délai de réflexion : 15 jours obligatoires pour tout acte esthétique (Code de la Santé Publique)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565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Plan de traitement pluriannuel</a:t>
            </a:r>
          </a:p>
        </p:txBody>
      </p:sp>
      <p:pic>
        <p:nvPicPr>
          <p:cNvPr id="4" name="Picture 3" descr="skin_structure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Structure cutanee — plan de traitement pluriannuel par couche tissulaire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Proposer un plan de traitement global sur 12-24 mois, échelonné et budgétisé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Mois 1 : Botox + analyse. Mois 2 : fillers structurels (pommettes, tempes). Mois 3 : lèvres/sillons si nécessaire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Mois 4-5 : qualité de peau (peeling/laser/PRP). Mois 6 : contrôle et retouches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Entretien : Botox 3x/an, fillers retouche 1x/an, skinboosters 2x/an, laser/peeling 1x/an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plan pluriannuel fidélise le patient, optimise les résultats et lisse le budget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565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Programme de la formation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1828800"/>
            <a:ext cx="9144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1. Analyse faciale et plan de traitement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2. Protocoles par tranche d'âge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3. Protocoles par zone anatomique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4. Gestion des complications et limites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5. Consultation et fidélisation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docentra.fr — Contenu à visée pédagogique, ne remplace pas une formation pratique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565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Points clés à retenir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1828800"/>
            <a:ext cx="9144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Analyse faciale et plan de traitement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Protocoles par tranche d'âge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Protocoles par zone anatomique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Gestion des complications et limites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Consultation et fidélisation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docentra.fr — Contenu à visée pédagogique, ne remplace pas une formation pratique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1565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Analyse faciale et plan de traitement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565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L'analyse faciale systématique : la clé du résultat naturel</a:t>
            </a:r>
          </a:p>
        </p:txBody>
      </p:sp>
      <p:pic>
        <p:nvPicPr>
          <p:cNvPr id="4" name="Picture 3" descr="facial_muscles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Muscles du visage (Sobotta) — l'analyse faciale systematique par tiers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Évaluation par tiers : supérieur (front, sourcils), moyen (pommettes, nez), inférieur (lèvres, menton, jawline)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Vue de profil : projection du menton, angle cervico-mentonnier, projection des pommettes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Analyse dynamique : expression au repos, sourire, froncement — les rides dynamiques guident le Botox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Analyse volumétrique : identifier les compartiments graisseux déflatés (tempes, malaire, buccal, mandibulaire)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Qualité de peau : texture, pores, pigmentation, laxité, cicatrices — guide le choix des technologies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565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Prioriser les traitements : la matrice décisionnelle</a:t>
            </a:r>
          </a:p>
        </p:txBody>
      </p:sp>
      <p:pic>
        <p:nvPicPr>
          <p:cNvPr id="4" name="Picture 3" descr="skin_layers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Couches de la peau — la matrice decisionnelle cible chaque niveau tissulaire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Niveau 1 (fondamentaux) : Botox tiers supérieur + SPF quotidien + rétinol = la base pour TOUT patient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Niveau 2 (restauration) : fillers volumétriques (pommettes, tempes) + skinboosters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Niveau 3 (perfectionnement) : lasers/peelings (texture), PRP (éclat), technologies RF/HIFU (raffermissement)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Niveau 4 (chirurgie) : lifting, blépharoplastie, lipofilling — quand la médecine ne suffit plus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Commencer par les fondamentaux, ajouter progressivement — ne pas tout faire en une séance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1565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Protocoles par tranche d'âge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565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25-35 ans : prévention et entretien</a:t>
            </a:r>
          </a:p>
        </p:txBody>
      </p:sp>
      <p:pic>
        <p:nvPicPr>
          <p:cNvPr id="4" name="Picture 3" descr="retinol_structure_01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Molecule de retinol — base du protocole prevention 25-35 ans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Skincare de base : nettoyant doux, vitamine C le matin, rétinol le soir, SPF 50+ quotidien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Baby Botox préventif : micro-doses glabelle ± front (10-15 U) dès l'apparition des premières rides à la contraction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Skinboosters 1-2x/an : Profhilo ou Restylane Vital pour l'hydratation profonde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Peelings superficiels trimestriels : AGA 40-50 % ou acide salicylique pour éclat et prévention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Pas de fillers sauf correction d'un défaut spécifique (menton fuyant, asymétrie labiale)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565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35-50 ans : correction et optimisation</a:t>
            </a:r>
          </a:p>
        </p:txBody>
      </p:sp>
      <p:pic>
        <p:nvPicPr>
          <p:cNvPr id="4" name="Picture 3" descr="head_arteries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Arteres faciales — reperes anatomiques pour les injections 35-50 ans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Botox standard : glabelle + front + pattes d'oie. Entretien 3x/an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Fillers structurels : pommettes (1-2 mL/côté), tempes (1 mL/côté), sillons nasogéniens si résiduels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Lèvres : volume modéré (0,5-1 mL) + définition du contour. Lip flip botox si sourire gingival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Technologies : 1 séance/an de RF micro-aiguilles (Morpheus8) ou laser fractionné non ablatif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PRP + microneedling 2x/an : éclat et qualité de peau. Biostimulateurs (Profhilo) 2x/an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565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50-65 ans : restauration intensive</a:t>
            </a:r>
          </a:p>
        </p:txBody>
      </p:sp>
      <p:pic>
        <p:nvPicPr>
          <p:cNvPr id="4" name="Picture 3" descr="collagen_fibers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Fibres de collagene — restauration intensive de la matrice dermique 50-65 ans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Botox complet : tous les sites du tiers supérieur + Nefertiti lift (platysma) + masséters si nécessaire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Jawline complète : menton + angles mandibulaires + body (4-8 mL) — redéfinir l'ovale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Fils tenseurs crantés : complément des fillers pour le lift du mid-face (si chirurgie récusée)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CO2 fractionné ou peeling moyen TCA : resurfaçage pour les rides installées et les taches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Discussion chirurgicale : blépharoplastie si excédent palpébral, mini-lift si relâchement significatif du jawline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