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de vessie infiltrant et métastatique (TVIM)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Muscle-invasive and Metastatic Bladder Cancer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bilan, chimiothérapie péri-opératoire, cystectomie radicale, dérivations urinaires et maladie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 et soins de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associe imagerie, biologie et surveillance du haut appareil.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dépiste les récidives locales, ganglionnaires et à distance.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qualité de vie et la fonction de la dérivation sont évaluées.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soins palliatifs sont intégrés précocement dans la maladie avancée.</a:t>
            </a:r>
          </a:p>
        </p:txBody>
      </p:sp>
      <p:pic>
        <p:nvPicPr>
          <p:cNvPr id="5" name="Picture 4" descr="techniques_chirurgicales_029_a_surgeon_s_view_through_a_3d_imaging_system_displays_arti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6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Vue endoscopique per-opératoire. Le suivi associe imagerie, surveillance du haut appareil et soins de support.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Marcy Sanchez · Public domain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Chimiothérapie néoadjuvante au cisplatine avant cystectomie.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2026 : chimio-immunothérapie péri-opératoire cisplatine/gemcitabine + durvalumab.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Cystectomie radicale + curage étendu = standard chirurgical.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Métastatique : enfortumab védotine + pembrolizumab en 1re ligne.</a:t>
            </a:r>
          </a:p>
        </p:txBody>
      </p:sp>
      <p:pic>
        <p:nvPicPr>
          <p:cNvPr id="5" name="Picture 4" descr="cancer_vessie_004_bladder_wall_thickening_due_to_cancer_this_is_an_edited_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52" y="1417320"/>
            <a:ext cx="400853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Épaississement de la paroi vésicale (TDM). Chimiothérapie néoadjuvante puis cystectomie ; métastatique = enfortumab + pembrolizumab.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James Heilman, MD · CC BY-SA 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TVIM correspond à une tumeur envahissant le muscle détrusor (≥ T2).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tabac reste le principal facteur de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pronostic dépend du stade, de l'atteinte ganglionnaire et de la réponse au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est multidisciplinaire et souvent multimodale.</a:t>
            </a:r>
          </a:p>
        </p:txBody>
      </p:sp>
      <p:pic>
        <p:nvPicPr>
          <p:cNvPr id="5" name="Picture 4" descr="cancer_vessie_042_plasmacytoid_urothelial_carcinoma_with_lymphovascular_inva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carcinome urothélial (variante plasmacytoïde) infiltrant. Le TVIM envahit le muscle détrusor (≥ T2).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CoRus13 · CC0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Bilan d'extension (staging)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diagnostic repose sur la RTUV avec muscle dans les copeaux.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L'uro-TDM thoraco-abdomino-pelvien évalue le haut appareil et l'extension.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L'IRM pelvienne précise l'envahissement local.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recherche des métastases ganglionnaires, osseuses et viscérales.</a:t>
            </a:r>
          </a:p>
        </p:txBody>
      </p:sp>
      <p:pic>
        <p:nvPicPr>
          <p:cNvPr id="5" name="Picture 4" descr="muscle-invasive-and-metastatic-bladder-cancer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75" y="1417320"/>
            <a:ext cx="344129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montrant une tumeur de vessie. L'uro-TDM thoraco-abdomino-pelvien évalue l'extension locale et à distance.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Kenny H. Cha, Lubomir Hadjiiski, Heang-Ping Chan · CC BY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Chimiothérapie néoadjuvante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néoadjuvante à base de cisplatine est recommandée avant cystectomie.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améliore la survie globale dans la maladie localisée infiltrante.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s'adresse aux patients éligibles au cisplatine (DFG suffisant, bon état général).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ne doit pas retarder excessivement le traitement local.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669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Classification TNM (stades T) du cancer de vessie. La chimiothérapie néoadjuvante au cisplatine précède la cystectomie (T2-T4a).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1 User:Rαge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péri-opératoire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Nouveauté : chimio-immunothérapie péri-opératoire cisplatine/gemcitabine + durvalumab.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Indiquée dans le TVIM T2-T4a cN0 M0 chez les patients éligibles au cisplatine et à l'immunothérapie.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nivolumab adjuvant est une option après cystectomie chez les patients à haut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Ces stratégies intensifiées améliorent les résultats oncologiques.</a:t>
            </a:r>
          </a:p>
        </p:txBody>
      </p:sp>
      <p:pic>
        <p:nvPicPr>
          <p:cNvPr id="5" name="Picture 4" descr="cancer_vessie_002_3d_medical_animation_still_showing_urinary_bladder_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Tumeur de vessie (vue 3D). En 2026 : chimio-immunothérapie péri-opératoire cisplatine/gemcitabine + durvalumab.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http://www.scientificanimations.com/ · CC BY-SA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Cystectomie radicale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cystectomie radicale avec curage ganglionnaire étendu est le standard chirurgical.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comprend l'ablation de la vessie et des organes de voisinage selon le sexe.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techniques de préservation sexuelle sont possibles chez des patients sélectionnés.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voie robot-assistée est une alternative validée à la voie ouverte.</a:t>
            </a:r>
          </a:p>
        </p:txBody>
      </p:sp>
      <p:pic>
        <p:nvPicPr>
          <p:cNvPr id="5" name="Picture 4" descr="muscle-invasive-and-metastatic-bladder-cancer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0" y="1417320"/>
            <a:ext cx="24003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de vessie porteuse d'un carcinome. La cystectomie radicale avec curage étendu est le standard chirurgical.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Netha Hussain · CC BY-SA 3.0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Dérivations urinaires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Après cystectomie, on réalise une dérivation urinaire.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options sont le conduit iléal (Bricker) ou la néovessie orthotopique.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dépend de la fonction rénale, des comorbidités et des préférences.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L'information et l'éducation du patient sont essentielles avant l'intervention.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16" y="1417320"/>
            <a:ext cx="333320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Dérivation par conduit iléal (Bricker) : les uretères sont abouchés à un segment d'iléon drainé par une stomie.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Cancer Research UK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Préservation vésicale (trimodale)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trimodal associe RTUV maximale, radiothérapie et chimiothérapie.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C'est une alternative à la cystectomie chez des patients sélectionnés.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requiert une surveillance étroite avec cystoscopies de contrôle.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cystectomie de rattrapage est proposée en cas d'échec.</a:t>
            </a:r>
          </a:p>
        </p:txBody>
      </p:sp>
      <p:pic>
        <p:nvPicPr>
          <p:cNvPr id="5" name="Picture 4" descr="muscle-invasive-and-metastatic-bladder-cancer_s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50" y="1417320"/>
            <a:ext cx="244713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Radiothérapie externe. Le traitement trimodal (RTUV + radiothérapie + chimiothérapie) préserve la vessie chez des patients sélectionnés.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Unknown photographer/artist · Public domain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métastatique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de 1re ligne repose sur l'enfortumab védotine + pembrolizumab.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chimiothérapie à base de platine reste une option selon l'éligibilité.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L'immunothérapie d'entretien (avelumab) prolonge la survie après chimiothérapie.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conjugués anticorps-médicament élargissent les options de lignes ultérieures.</a:t>
            </a:r>
          </a:p>
        </p:txBody>
      </p:sp>
      <p:pic>
        <p:nvPicPr>
          <p:cNvPr id="5" name="Picture 4" descr="muscle-invasive-and-metastatic-bladder-cancer_s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Métastase ganglionnaire d'un carcinome urothélial (histologie). 1re ligne métastatique : enfortumab védotine + pembrolizumab.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CoRus13 · CC0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