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651760"/>
            <a:ext cx="12191695" cy="109728"/>
          </a:xfrm>
          <a:prstGeom prst="rect">
            <a:avLst/>
          </a:prstGeom>
          <a:solidFill>
            <a:srgbClr val="2471A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1463040"/>
            <a:ext cx="105156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000" b="1">
                <a:solidFill>
                  <a:srgbClr val="FFFFFF"/>
                </a:solidFill>
              </a:rPr>
              <a:t>Neuro-urologie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288036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900" i="1">
                <a:solidFill>
                  <a:srgbClr val="9BC4FF"/>
                </a:solidFill>
              </a:rPr>
              <a:t>EAU Guidelines on Neuro-urology —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3840480"/>
            <a:ext cx="10515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>
                <a:solidFill>
                  <a:srgbClr val="CCCCD5"/>
                </a:solidFill>
              </a:rPr>
              <a:t>Fiche de révision : troubles vésico-sphinctériens neurogènes — évaluation urodynamique, protection du haut appareil et traitements.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6126480"/>
            <a:ext cx="10515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555560"/>
                </a:solidFill>
              </a:rPr>
              <a:t>Fiche de révision · d'après les EAU Guidelines 2026 · docentra.fr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2471A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2920" tIns="109728"/>
          <a:lstStyle/>
          <a:p>
            <a:pPr algn="ctr"/>
            <a:r>
              <a:rPr sz="2600" b="1">
                <a:solidFill>
                  <a:srgbClr val="FFFFFF"/>
                </a:solidFill>
              </a:rPr>
              <a:t>Généralités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371600"/>
            <a:ext cx="67665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Les dysfonctions neurogènes touchent le bas appareil selon le niveau lésionnel.</a:t>
            </a:r>
          </a:p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Causes : lésion médullaire, sclérose en plaques, spina bifida, Parkinson, AVC.</a:t>
            </a:r>
          </a:p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L'enjeu majeur est la protection du haut appareil urinaire.</a:t>
            </a:r>
          </a:p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La prise en charge est individualisée et au long cours.</a:t>
            </a:r>
          </a:p>
        </p:txBody>
      </p:sp>
      <p:pic>
        <p:nvPicPr>
          <p:cNvPr id="5" name="Picture 4" descr="incontinence_urodynamique_001_3d_medical_animation_still_showing_normal_urinary_bladder_l_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8080" y="1417320"/>
            <a:ext cx="4297680" cy="241744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15200" y="4800600"/>
            <a:ext cx="47091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8000"/>
              </a:lnSpc>
            </a:pPr>
            <a:r>
              <a:rPr sz="1150">
                <a:solidFill>
                  <a:srgbClr val="1A1A2E"/>
                </a:solidFill>
              </a:rPr>
              <a:t>Vessie (vue 3D). Les dysfonctions neurogènes menacent le haut appareil selon le niveau lésionnel.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0" y="6327648"/>
            <a:ext cx="4709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800">
                <a:solidFill>
                  <a:srgbClr val="555560"/>
                </a:solidFill>
              </a:rPr>
              <a:t>Banque docentra · http://www.scientificanimations.com/ · CC BY-SA 4.0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2471A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2920" tIns="109728"/>
          <a:lstStyle/>
          <a:p>
            <a:pPr algn="ctr"/>
            <a:r>
              <a:rPr sz="2600" b="1">
                <a:solidFill>
                  <a:srgbClr val="FFFFFF"/>
                </a:solidFill>
              </a:rPr>
              <a:t>Évaluation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371600"/>
            <a:ext cx="67665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Utiliser des outils validés pour les symptômes urinaires et digestifs.</a:t>
            </a:r>
          </a:p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Réaliser : analyse d'urine, biologie, catalogue mictionnel, résidu post-mictionnel.</a:t>
            </a:r>
          </a:p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Évaluer la fonction sexuelle (ex. MSISQ chez les patients SEP).</a:t>
            </a:r>
          </a:p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Surveiller régulièrement la fonction rénale et le haut appareil.</a:t>
            </a:r>
          </a:p>
        </p:txBody>
      </p:sp>
      <p:pic>
        <p:nvPicPr>
          <p:cNvPr id="5" name="Picture 4" descr="anatomie_appareil_urinaire_003_diagram_of_urinary_system_unlabelled_by_ruth_lawson_otago_p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6916" y="1417320"/>
            <a:ext cx="2780008" cy="3200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15200" y="4800600"/>
            <a:ext cx="47091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8000"/>
              </a:lnSpc>
            </a:pPr>
            <a:r>
              <a:rPr sz="1150">
                <a:solidFill>
                  <a:srgbClr val="1A1A2E"/>
                </a:solidFill>
              </a:rPr>
              <a:t>Schéma de l'appareil urinaire. Le suivi surveille régulièrement la fonction rénale et le haut appareil.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0" y="6327648"/>
            <a:ext cx="4709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800">
                <a:solidFill>
                  <a:srgbClr val="555560"/>
                </a:solidFill>
              </a:rPr>
              <a:t>Banque docentra · Rlawson at English Wikibooks · CC BY-SA 3.0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2471A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2920" tIns="109728"/>
          <a:lstStyle/>
          <a:p>
            <a:pPr algn="ctr"/>
            <a:r>
              <a:rPr sz="2600" b="1">
                <a:solidFill>
                  <a:srgbClr val="FFFFFF"/>
                </a:solidFill>
              </a:rPr>
              <a:t>Bilan urodynamique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371600"/>
            <a:ext cx="67665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Réaliser une exploration urodynamique pour caractériser la fonction vésico-sphinctérienne.</a:t>
            </a:r>
          </a:p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Privilégier la vidéo-urodynamique chez le patient neurologique.</a:t>
            </a:r>
          </a:p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Utiliser un remplissage physiologique avec du sérum à température corporelle.</a:t>
            </a:r>
          </a:p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Surveiller pression artérielle et fréquence cardiaque (risque d'hyperréflexie autonome).</a:t>
            </a:r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223" y="1417320"/>
            <a:ext cx="3579394" cy="3200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15200" y="4800600"/>
            <a:ext cx="47091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8000"/>
              </a:lnSpc>
            </a:pPr>
            <a:r>
              <a:rPr sz="1150">
                <a:solidFill>
                  <a:srgbClr val="1A1A2E"/>
                </a:solidFill>
              </a:rPr>
              <a:t>Cathéters de cystomanométrie. Le bilan urodynamique (vidéo-urodynamique) caractérise la fonction vésico-sphinctérienne.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0" y="6327648"/>
            <a:ext cx="4709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800">
                <a:solidFill>
                  <a:srgbClr val="555560"/>
                </a:solidFill>
              </a:rPr>
              <a:t>Banque docentra · National Kidney and Urologic Diseases Informa · Public domain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2471A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2920" tIns="109728"/>
          <a:lstStyle/>
          <a:p>
            <a:pPr algn="ctr"/>
            <a:r>
              <a:rPr sz="2600" b="1">
                <a:solidFill>
                  <a:srgbClr val="FFFFFF"/>
                </a:solidFill>
              </a:rPr>
              <a:t>Objectifs thérapeutiques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371600"/>
            <a:ext cx="67665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Préserver le haut appareil urinaire est la priorité absolue.</a:t>
            </a:r>
          </a:p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Assurer une vidange vésicale à basse pression.</a:t>
            </a:r>
          </a:p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Obtenir une continence socialement acceptable.</a:t>
            </a:r>
          </a:p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Améliorer la qualité de vie par une décision partagée.</a:t>
            </a:r>
          </a:p>
        </p:txBody>
      </p:sp>
      <p:pic>
        <p:nvPicPr>
          <p:cNvPr id="5" name="Picture 4" descr="neuro-urology_s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3661" y="1417320"/>
            <a:ext cx="3846518" cy="3200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15200" y="4800600"/>
            <a:ext cx="47091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8000"/>
              </a:lnSpc>
            </a:pPr>
            <a:r>
              <a:rPr sz="1150">
                <a:solidFill>
                  <a:srgbClr val="1A1A2E"/>
                </a:solidFill>
              </a:rPr>
              <a:t>Dilatation des voies urinaires à l'échographie. Objectif prioritaire : protéger le haut appareil par une vidange à basse pression.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0" y="6327648"/>
            <a:ext cx="4709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800">
                <a:solidFill>
                  <a:srgbClr val="555560"/>
                </a:solidFill>
              </a:rPr>
              <a:t>Wikimedia Commons · Nevit Dilmen · CC BY-SA 4.0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2471A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2920" tIns="109728"/>
          <a:lstStyle/>
          <a:p>
            <a:pPr algn="ctr"/>
            <a:r>
              <a:rPr sz="2600" b="1">
                <a:solidFill>
                  <a:srgbClr val="FFFFFF"/>
                </a:solidFill>
              </a:rPr>
              <a:t>Traitement de l'hyperactivité détrusorienne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371600"/>
            <a:ext cx="67665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Les antimuscariniques sont le traitement médical de première intention.</a:t>
            </a:r>
          </a:p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Les injections intra-détrusoriennes de toxine botulique sont très efficaces.</a:t>
            </a:r>
          </a:p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Elles réduisent les pressions vésicales et protègent le haut appareil.</a:t>
            </a:r>
          </a:p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Le cathétérisme intermittent est souvent associé.</a:t>
            </a:r>
          </a:p>
        </p:txBody>
      </p:sp>
      <p:pic>
        <p:nvPicPr>
          <p:cNvPr id="5" name="Picture 4" descr="neuro-urology_s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2499" y="1417320"/>
            <a:ext cx="4268841" cy="3200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15200" y="4800600"/>
            <a:ext cx="47091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8000"/>
              </a:lnSpc>
            </a:pPr>
            <a:r>
              <a:rPr sz="1150">
                <a:solidFill>
                  <a:srgbClr val="1A1A2E"/>
                </a:solidFill>
              </a:rPr>
              <a:t>Vue cystoscopique : voie d'accès de l'injection intra-détrusorienne de toxine botulique, après échec des antimuscariniques.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0" y="6327648"/>
            <a:ext cx="4709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800">
                <a:solidFill>
                  <a:srgbClr val="555560"/>
                </a:solidFill>
              </a:rPr>
              <a:t>Wikimedia Commons · Michael Reeve · CC BY-SA 3.0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2471A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2920" tIns="109728"/>
          <a:lstStyle/>
          <a:p>
            <a:pPr algn="ctr"/>
            <a:r>
              <a:rPr sz="2600" b="1">
                <a:solidFill>
                  <a:srgbClr val="FFFFFF"/>
                </a:solidFill>
              </a:rPr>
              <a:t>Gestion de la vidange vésicale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371600"/>
            <a:ext cx="67665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L'autosondage intermittent propre est la méthode de référence.</a:t>
            </a:r>
          </a:p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Il assure une vidange complète à basse pression.</a:t>
            </a:r>
          </a:p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Éviter les sondes à demeure au long cours quand c'est possible.</a:t>
            </a:r>
          </a:p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L'éducation du patient est essentielle à l'observance.</a:t>
            </a:r>
          </a:p>
        </p:txBody>
      </p:sp>
      <p:pic>
        <p:nvPicPr>
          <p:cNvPr id="5" name="Picture 4" descr="neuro-urology_s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3320" y="1417320"/>
            <a:ext cx="4267200" cy="3200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15200" y="4800600"/>
            <a:ext cx="47091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8000"/>
              </a:lnSpc>
            </a:pPr>
            <a:r>
              <a:rPr sz="1150">
                <a:solidFill>
                  <a:srgbClr val="1A1A2E"/>
                </a:solidFill>
              </a:rPr>
              <a:t>Apprentissage de l'autosondage (mannequin). L'autosondage intermittent propre assure une vidange complète à basse pression.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0" y="6327648"/>
            <a:ext cx="4709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800">
                <a:solidFill>
                  <a:srgbClr val="555560"/>
                </a:solidFill>
              </a:rPr>
              <a:t>Wikimedia Commons · Pöllö · CC BY 3.0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2471A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2920" tIns="109728"/>
          <a:lstStyle/>
          <a:p>
            <a:pPr algn="ctr"/>
            <a:r>
              <a:rPr sz="2600" b="1">
                <a:solidFill>
                  <a:srgbClr val="FFFFFF"/>
                </a:solidFill>
              </a:rPr>
              <a:t>Suivi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371600"/>
            <a:ext cx="67665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Le suivi régulier dépiste les complications (infections, lithiases, dégradation rénale).</a:t>
            </a:r>
          </a:p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Surveiller le haut appareil par imagerie périodique.</a:t>
            </a:r>
          </a:p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Renouveler le bilan urodynamique selon l'évolution.</a:t>
            </a:r>
          </a:p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Adapter le traitement aux modifications neurologiques.</a:t>
            </a:r>
          </a:p>
        </p:txBody>
      </p:sp>
      <p:pic>
        <p:nvPicPr>
          <p:cNvPr id="5" name="Picture 4" descr="incontinence_urodynamique_025_healthcare_professional_educating_on_pelvic_structur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8080" y="1417320"/>
            <a:ext cx="4297680" cy="294458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15200" y="4800600"/>
            <a:ext cx="47091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8000"/>
              </a:lnSpc>
            </a:pPr>
            <a:r>
              <a:rPr sz="1150">
                <a:solidFill>
                  <a:srgbClr val="1A1A2E"/>
                </a:solidFill>
              </a:rPr>
              <a:t>Modèle pédagogique du plancher pelvien. Le suivi dépiste infections, lithiases et dégradation rénale.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0" y="6327648"/>
            <a:ext cx="4709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800">
                <a:solidFill>
                  <a:srgbClr val="555560"/>
                </a:solidFill>
              </a:rPr>
              <a:t>Banque docentra · MelConfidentiel · CC BY 4.0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2471A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2920" tIns="109728"/>
          <a:lstStyle/>
          <a:p>
            <a:pPr algn="ctr"/>
            <a:r>
              <a:rPr sz="2600" b="1">
                <a:solidFill>
                  <a:srgbClr val="FFFFFF"/>
                </a:solidFill>
              </a:rPr>
              <a:t>Points clés à retenir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371600"/>
            <a:ext cx="67665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Priorité absolue : protéger le haut appareil (vidange à basse pression).</a:t>
            </a:r>
          </a:p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Vidéo-urodynamique chez le patient neurologique.</a:t>
            </a:r>
          </a:p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Hyperactivité détrusorienne : antimuscariniques puis toxine botulique.</a:t>
            </a:r>
          </a:p>
          <a:p>
            <a:pPr>
              <a:lnSpc>
                <a:spcPct val="112000"/>
              </a:lnSpc>
              <a:spcAft>
                <a:spcPts val="1400"/>
              </a:spcAft>
            </a:pPr>
            <a:r>
              <a:rPr sz="2000">
                <a:solidFill>
                  <a:srgbClr val="1A1A2E"/>
                </a:solidFill>
              </a:rPr>
              <a:t>•  Autosondage intermittent propre = méthode de vidange de référence.</a:t>
            </a:r>
          </a:p>
        </p:txBody>
      </p:sp>
      <p:pic>
        <p:nvPicPr>
          <p:cNvPr id="5" name="Picture 4" descr="anatomie_appareil_urinaire_003_diagram_of_urinary_system_unlabelled_by_ruth_lawson_otago_p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6916" y="1417320"/>
            <a:ext cx="2780008" cy="3200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15200" y="4800600"/>
            <a:ext cx="47091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8000"/>
              </a:lnSpc>
            </a:pPr>
            <a:r>
              <a:rPr sz="1150">
                <a:solidFill>
                  <a:srgbClr val="1A1A2E"/>
                </a:solidFill>
              </a:rPr>
              <a:t>Appareil urinaire. Priorité : protéger le haut appareil ; antimuscariniques puis toxine botulique ; autosondage.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0" y="6327648"/>
            <a:ext cx="4709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800">
                <a:solidFill>
                  <a:srgbClr val="555560"/>
                </a:solidFill>
              </a:rPr>
              <a:t>Banque docentra · Rlawson at English Wikibooks · CC BY-SA 3.0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