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A1A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2651760"/>
            <a:ext cx="12191695" cy="109728"/>
          </a:xfrm>
          <a:prstGeom prst="rect">
            <a:avLst/>
          </a:prstGeom>
          <a:solidFill>
            <a:srgbClr val="D354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822960" y="1463040"/>
            <a:ext cx="10515600" cy="1188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4000" b="1">
                <a:solidFill>
                  <a:srgbClr val="FFFFFF"/>
                </a:solidFill>
              </a:rPr>
              <a:t>Cancer de vessie non infiltrant (TVNIM)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" y="2880360"/>
            <a:ext cx="105156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900" i="1">
                <a:solidFill>
                  <a:srgbClr val="9BC4FF"/>
                </a:solidFill>
              </a:rPr>
              <a:t>EAU Guidelines on Non-muscle-invasive Bladder Cancer (TaT1, CIS) — 2026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" y="3840480"/>
            <a:ext cx="10515600" cy="1828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600">
                <a:solidFill>
                  <a:srgbClr val="CCCCD5"/>
                </a:solidFill>
              </a:rPr>
              <a:t>Fiche de révision : diagnostic, RTUV, stratification du risque, traitement intravésical (BCG) et suivi des tumeurs Ta, T1 et CIS.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" y="6126480"/>
            <a:ext cx="10515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>
                <a:solidFill>
                  <a:srgbClr val="555560"/>
                </a:solidFill>
              </a:rPr>
              <a:t>Fiche de révision · d'après les EAU Guidelines 2026 · docentra.fr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D354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Suivi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suivi repose sur des cystoscopies régulières adaptées au risque.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Les patients à haut risque ont une surveillance rapprochée et prolongée.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cytologie est associée à la cystoscopie dans les formes de haut grade.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haut appareil urinaire est surveillé périodiquement dans le haut risque.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6046" y="1417320"/>
            <a:ext cx="2161747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Cystoscopie de surveillance (homme/femme). Le suivi repose sur des cystoscopies régulières adaptées au risque.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Wikimedia Commons · Cancer Research UK · CC BY-SA 4.0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D354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Points clés à retenir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RTUV complète + muscle dans les copeaux ; re-TUR pour les T1.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Instillation unique précoce après résection des tumeurs de bas risque.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BCG avec entretien pour le haut risque et le CIS.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Cystectomie pour les tumeurs BCG-non répondeuses.</a:t>
            </a:r>
          </a:p>
        </p:txBody>
      </p:sp>
      <p:pic>
        <p:nvPicPr>
          <p:cNvPr id="5" name="Picture 4" descr="anatomie_appareil_urinaire_083_view_of_the_base_of_the_bladder_prostate_seminal_vesicles_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4340" y="1417320"/>
            <a:ext cx="3905159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Anatomie de la vessie. RTUV complète + re-TUR pour les T1 ; BCG pour le haut risque ; cystectomie si BCG non répondeur.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Banque docentra · From A. F. Dixon, Cunningham's Text-book of A · Public domain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D354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Épidémiologie et facteurs de risque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tabac est le principal facteur de risque, suivi des expositions professionnelles (amines aromatiques).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Environ 75 % des cancers de vessie sont non infiltrants au diagnostic (TaT1, CIS).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carcinome urothélial est le type histologique très majoritaire.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L'hématurie visible est le symptôme révélateur le plus fréquent.</a:t>
            </a:r>
          </a:p>
        </p:txBody>
      </p:sp>
      <p:pic>
        <p:nvPicPr>
          <p:cNvPr id="5" name="Picture 4" descr="cancer_vessie_012_ct_scan_of_a_bladder_canc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6275" y="1417320"/>
            <a:ext cx="3441290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TDM d'une tumeur de vessie. ~75 % des cancers de vessie sont non infiltrants au diagnostic ; tabac = principal facteur de risque.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Banque docentra · Kenny H. Cha, Lubomir Hadjiiski, Heang-Ping C · Ravi K. Samala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D354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Diagnostic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cystoscopie est l'examen clé du diagnostic et du suivi.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cytologie urinaire est sensible pour les tumeurs de haut grade et le CIS.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L'uroscanner explore le haut appareil urinaire à la recherche d'une localisation associée.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diagnostic est confirmé par la résection transurétrale (RTUV).</a:t>
            </a:r>
          </a:p>
        </p:txBody>
      </p:sp>
      <p:pic>
        <p:nvPicPr>
          <p:cNvPr id="5" name="Picture 4" descr="non-muscle-invasive-bladder-cancer_s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2153" y="1417320"/>
            <a:ext cx="2169534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Cystoscopie en lumière blanche (haut) et bleue/fluorescence (bas) : le carcinome in situ ressort en rose en lumière bleue.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Wikimedia Commons · B Geavlete, R Mulţescu, D Georgescu, M Jecu, and · CC BY 4.0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D354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RTUV : résection trans-urétrale de vessie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RTUV vise une résection complète et fournit le diagnostic et le stade.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présence de muscle détrusor dans les copeaux atteste de la qualité de la résection.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Une seconde RTUV (re-TUR) est indiquée pour les T1 et les résections incomplètes.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fluorescence (PDD) ou le NBI améliorent la détection, notamment du CIS.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3846" y="1417320"/>
            <a:ext cx="2386148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Résection trans-urétrale sous contrôle endoscopique. La RTUV doit être complète et contenir du muscle détrusor.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Wikimedia Commons · UroJet · CC BY-SA 4.0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D354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Instillation post-opératoire précoce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Une instillation unique précoce de chimiothérapie (mitomycine) suit la RTUV.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Elle réduit le risque de récidive en détruisant les cellules flottantes.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Elle est réservée aux tumeurs de bas/intermédiaire risque non perforées.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À administrer dans les 24 heures suivant la résection.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511" y="1417320"/>
            <a:ext cx="3636818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Sonde urinaire en place. L'instillation intravésicale précoce de chimiothérapie (mitomycine) se fait dans les 24 h.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Wikimedia Commons · National Kidney and Urologic Diseases Informatio · Public domain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D354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Stratification du risque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Les tumeurs sont classées en faible, intermédiaire, haut et très haut risque.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risque dépend du stade, du grade, de la taille, du nombre et de la présence de CIS.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Cette stratification détermine le traitement adjuvant et le rythme de surveillance.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CIS et les T1 de haut grade sont à haut risque de progression.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316" y="1417320"/>
            <a:ext cx="3333207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Profondeur tumorale : CIS, Ta, T1 par rapport à la muqueuse, au chorion et au muscle. Détermine le risque et le traitement.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Banque docentra · Cancer Research UK uploader · CC BY-SA 4.0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D354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Traitement adjuvant intravésical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Faible risque : instillation unique précoce seule.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Risque intermédiaire : chimiothérapie ou BCG intravésical avec entretien.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Haut risque : BCG avec entretien d'1 à 3 ans (schéma complet).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Nouveauté 2026 : ajout de sasanlimab ou durvalumab au BCG chez des patients BCG-naïfs sélectionnés.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316" y="1417320"/>
            <a:ext cx="3333207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Tumeurs superficielles cibles du traitement intravésical. Haut risque : BCG avec entretien (± sasanlimab/durvalumab en 2026).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Wikimedia Commons · Cancer Research UK uploader · CC BY-SA 4.0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D354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Carcinome in situ (CIS)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CIS est une lésion plane de haut grade à fort potentiel de progression.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Le traitement de référence est le BCG intravésical avec entretien.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réponse est évaluée par cystoscopie, cytologie et biopsies.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L'échec du BCG impose une réévaluation thérapeutique rapide.</a:t>
            </a:r>
          </a:p>
        </p:txBody>
      </p:sp>
      <p:pic>
        <p:nvPicPr>
          <p:cNvPr id="5" name="Picture 4" descr="cancer_vessie_002_3d_medical_animation_still_showing_urinary_bladder_canc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0" y="1417320"/>
            <a:ext cx="4297680" cy="24174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Vessie (vue 3D). Le CIS est une lésion plane de haut grade traitée par BCG avec entretien.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Banque docentra · http://www.scientificanimations.com/ · CC BY-SA 4.0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D354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02920" tIns="109728"/>
          <a:lstStyle/>
          <a:p>
            <a:pPr algn="ctr"/>
            <a:r>
              <a:rPr sz="2600" b="1">
                <a:solidFill>
                  <a:srgbClr val="FFFFFF"/>
                </a:solidFill>
              </a:rPr>
              <a:t>Échec du BCG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1371600"/>
            <a:ext cx="676656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On distingue les formes BCG-réfractaires, récidivantes et intolérantes.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La cystectomie radicale est le standard pour les tumeurs BCG-non répondeuses.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Des alternatives préservatrices existent chez les patients inéligibles ou refusant la chirurgie.</a:t>
            </a:r>
          </a:p>
          <a:p>
            <a:pPr>
              <a:lnSpc>
                <a:spcPct val="112000"/>
              </a:lnSpc>
              <a:spcAft>
                <a:spcPts val="1400"/>
              </a:spcAft>
            </a:pPr>
            <a:r>
              <a:rPr sz="2000">
                <a:solidFill>
                  <a:srgbClr val="1A1A2E"/>
                </a:solidFill>
              </a:rPr>
              <a:t>•  Une orientation rapide évite la progression vers l'infiltration musculaire.</a:t>
            </a:r>
          </a:p>
        </p:txBody>
      </p:sp>
      <p:pic>
        <p:nvPicPr>
          <p:cNvPr id="5" name="Picture 4" descr="cancer_vessie_004_bladder_wall_thickening_due_to_cancer_this_is_an_edited_v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2652" y="1417320"/>
            <a:ext cx="4008535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4800600"/>
            <a:ext cx="470916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sz="1150">
                <a:solidFill>
                  <a:srgbClr val="1A1A2E"/>
                </a:solidFill>
              </a:rPr>
              <a:t>Paroi vésicale épaissie (TDM). En cas de tumeur BCG-non répondeuse, la cystectomie radicale est le standard.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327648"/>
            <a:ext cx="4709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800">
                <a:solidFill>
                  <a:srgbClr val="555560"/>
                </a:solidFill>
              </a:rPr>
              <a:t>Banque docentra · James Heilman, MD · CC BY-SA 4.0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