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Cancer de la prostate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Prostate Cancer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dépistage, diagnostic, classification, et stratégie thérapeutique du cancer localisé au stade métastatique.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localement avancée / N+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approche multimodale est recommandée : radiothérapie + hormonothérapie prolongée.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prostatectomie peut s'inscrire dans une stratégie multimodale chez des patients sélectionnés.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L'atteinte ganglionnaire (cN+) justifie un traitement systémique associé au traitement local.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décision est prise en réunion de concertation pluridisciplinaire.</a:t>
            </a:r>
          </a:p>
        </p:txBody>
      </p:sp>
      <p:pic>
        <p:nvPicPr>
          <p:cNvPr id="5" name="Picture 4" descr="prostate-cancer_s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41" y="1417320"/>
            <a:ext cx="378955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Ganglions lymphatiques du pelvis masculin. L'atteinte ganglionnaire (cN+) justifie un traitement multimodal.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Internet Archive Book Images · No restrictions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Récidive biochimique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Définie par la remontée du PSA après traitement à visée curative.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PSMA PET/CT est l'imagerie de choix pour localiser la récidive.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Après chirurgie : radiothérapie de rattrapage du lit prostatique ± hormonothérapie.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Après radiothérapie : options de rattrapage local chez des patients sélectionnés.</a:t>
            </a:r>
          </a:p>
        </p:txBody>
      </p:sp>
      <p:pic>
        <p:nvPicPr>
          <p:cNvPr id="5" name="Picture 4" descr="prostate-cancer_s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396" y="1417320"/>
            <a:ext cx="308704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Tubes de prélèvement sanguin. La récidive biochimique = remontée du PSA ; le PSMA PET/CT localise la récidive.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SpicyMilkBoy · CC BY-SA 4.0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métastatique hormonosensible (mHSPC)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castration (ADT) est le socle, mais ne doit jamais être utilisée seule.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associe systématiquement un ARPI (abiratérone, enzalutamide, apalutamide).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triplette ADT + ARPI + docétaxel est indiquée dans les formes à forte charge.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L'intensification précoce améliore la survie globale.</a:t>
            </a:r>
          </a:p>
        </p:txBody>
      </p:sp>
      <p:pic>
        <p:nvPicPr>
          <p:cNvPr id="5" name="Picture 4" descr="cancer_prostate_064_bone_metastasis_of_prostate_cancer_in_f_18_choline_pet_ct_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117" y="1417320"/>
            <a:ext cx="318560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TEP/TDM à la choline : métastase osseuse. mHSPC : ne jamais utiliser l'ADT seule, toujours associer un ARPI.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Hg6996 · CC BY 3.0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Cancer résistant à la castration (CRPC)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Maintenir la castration et ajouter un traitement prolongeant la survie.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Options : ARPI, chimiothérapie (docétaxel, cabazitaxel), radium-223, lutétium-177-PSMA.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Rechercher des mutations de réparation de l'ADN pour proposer un inhibiteur de PARP.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dépend des traitements antérieurs, des symptômes et du profil métastatique.</a:t>
            </a:r>
          </a:p>
        </p:txBody>
      </p:sp>
      <p:pic>
        <p:nvPicPr>
          <p:cNvPr id="5" name="Picture 4" descr="cancer_prostate_024_micrograph_showing_ductal_adenocarcinoma_of_the_prostate_g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adénocarcinome ductal. CRPC : maintenir la castration et ajouter un traitement prolongeant la survie.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Nephron · CC BY-SA 3.0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 après traitement curatif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repose sur le dosage régulier du PSA.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PSA doit devenir indétectable après prostatectomie radicale.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Toute remontée confirmée du PSA définit la récidive biochimique.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évalue aussi la toxicité et la qualité de vie (continence, fonction érectile).</a:t>
            </a:r>
          </a:p>
        </p:txBody>
      </p:sp>
      <p:pic>
        <p:nvPicPr>
          <p:cNvPr id="5" name="Picture 4" descr="cancer_prostate_021_a_lateral_x_ray_view_of_prostate_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417320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Imagerie du cancer de prostate. Le suivi repose sur le PSA, qui doit devenir indétectable après prostatectomie.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SciePro GmbH · CC BY-SA 4.0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IRM avant biopsie ; cT par toucher rectal ; grade ISUP 2019.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Surveillance active pour le faible risque ; intensification multimodale pour le haut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mHSPC : ne jamais utiliser l'ADT seule — toujours associer un ARPI.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Tester les mutations BRCA/réparation de l'ADN (test germinal et somatique).</a:t>
            </a:r>
          </a:p>
        </p:txBody>
      </p:sp>
      <p:pic>
        <p:nvPicPr>
          <p:cNvPr id="5" name="Picture 4" descr="prostate-cancer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16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Biopsie de fusion IRM/échographie. IRM avant biopsie ; surveillance active pour le faible risque ; ARPI d'emblée en métastatique.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Jessedle · CC BY-SA 3.0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Épidémiologie et facteurs de risque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cancer de la prostate est le cancer le plus fréquent de l'homme ; l'incidence dépend surtout de l'âge et de l'usage du PSA.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Des facteurs génétiques sont associés au risque de formes agressives (mutations BRCA2 notamment).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Chez l'homme hypogonadique, la supplémentation en testostérone n'augmente pas le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Aucune mesure préventive ou diététique spécifique n'a fait la preuve de réduire le risque.</a:t>
            </a:r>
          </a:p>
        </p:txBody>
      </p:sp>
      <p:pic>
        <p:nvPicPr>
          <p:cNvPr id="5" name="Picture 4" descr="cancer_prostate_030_histopathology_of_prostatic_adenocarcinoma_gleason_3_3_6_w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7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adénocarcinome prostatique (Gleason 3+3). Cancer le plus fréquent de l'homme, lié à l'âge et au dépistage PSA.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Mikael Häggström, M.D. Author info - Reusing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Classification et stadification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utilise la classification TNM (UICC 8e édition) et le grade ISUP 2019 (Gleason).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stade clinique cT repose uniquement sur le toucher rectal ; l'imagerie est rapportée séparément.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classification de risque EAU (D'Amico) regroupe les patients selon le risque de récidive biochimique.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groupe risque intermédiaire est subdivisé en favorable et défavorable selon PSA et grade ISUP.</a:t>
            </a:r>
          </a:p>
        </p:txBody>
      </p:sp>
      <p:pic>
        <p:nvPicPr>
          <p:cNvPr id="5" name="Picture 4" descr="anatomie_appareil_genital_masculin_029_toucher_rectal_1_vessie_2_rectum_3_pro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86" y="1417320"/>
            <a:ext cx="321106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Toucher rectal (1 vessie, 2 rectum, 3 prostate). Le stade clinique cT repose uniquement sur le toucher rectal.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Unknown authorUnknown author, derivative work · CC BY-SA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Groupes à risque EAU (localisé/localement avancé)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Faible risque : ISUP 1, PSA &lt; 10 ng/mL et cT1-2.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Intermédiaire : ISUP 2-3 et/ou PSA 10-20 ng/mL, cT1-2.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Haut risque : ISUP 4-5, ou PSA &gt; 20 ng/mL, ou cT3-4 / cN+.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Cette stratification guide le choix et l'intensité du traitement.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921" y="1417320"/>
            <a:ext cx="321799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Stades T1 à T3 du cancer de prostate. La classification de risque EAU combine stade, PSA et grade ISUP.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Cancer Research UK · CC BY-SA 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Dépistage individuel précoce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une stratégie individualisée et adaptée au risque aux hommes bien informés avec espérance de vie ≥ 15 ans.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Dépistage PSA précoce ciblé : dès 50 ans ; dès 45 ans si antécédent familial ou origine africaine ; dès 40 ans si BRCA2.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Arrêter le dépistage si l'espérance de vie est &lt; 15 ans (bénéfice improbable).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PSA entre 3 et 20 ng/mL impose une IRM prostatique avant biopsie.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101" y="1417320"/>
            <a:ext cx="330363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Biopsie prostatique transpérinéale. Un PSA entre 3 et 20 ng/mL impose une IRM avant biopsie.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Cancer Research UK uploader · CC BY-SA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Test germinal (germline testing)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Conseiller un test germinal si plusieurs apparentés atteints avant 60 ans ou décès d'un proche &lt; 60 ans.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 test germinal en cas d'antécédent familial de mutations à haut risque ou de cancers multiples du même côté.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 test germinal aux patients porteurs d'une mutation BRCA sur test somatique.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conseil génétique est requis avant tout test germinal.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57" y="1417320"/>
            <a:ext cx="302772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Double hélice d'ADN. Test germinal si antécédents familiaux ou mutation BRCA (conseil génétique préalable).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Forluvoft · Public domain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 : IRM et biopsies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L'IRM multiparamétrique précède la biopsie et oriente les prélèvements ciblés (score PI-RADS).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diagnostic est histologique : la biopsie combine prélèvements ciblés et systématisés.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rapporte le type, le grade ISUP/Gleason et le pourcentage de grade 4.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formes neuroendocrines à petites/grandes cellules, plus agressives, doivent être signalées.</a:t>
            </a:r>
          </a:p>
        </p:txBody>
      </p:sp>
      <p:pic>
        <p:nvPicPr>
          <p:cNvPr id="5" name="Picture 4" descr="prostate-cancer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16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Biopsie de fusion IRM/échographie (cartographie 3D). L'IRM multiparamétrique précède et cible la biopsie.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Jessedle · CC BY-SA 3.0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Surveillance active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Option de référence pour le cancer de faible risque (et certains intermédiaires favorables).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Repose sur PSA répété, toucher rectal, IRM et biopsies de confirmation/suivi.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Objectif : différer le traitement curatif et éviter le surtraitement.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passage au traitement curatif est proposé en cas de progression du grade ou du volume.</a:t>
            </a:r>
          </a:p>
        </p:txBody>
      </p:sp>
      <p:pic>
        <p:nvPicPr>
          <p:cNvPr id="5" name="Picture 4" descr="cancer_prostate_002_adenocarcinoma_of_the_prostate_on_the_photomicrograph_you_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56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adénocarcinome prostatique. La surveillance active diffère le traitement du cancer de faible risque.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Endolysosome · CC BY-SA 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localisée : traitement curatif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options curatives sont la prostatectomie radicale ou la radiothérapie externe / curiethérapie.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intègre le groupe de risque, l'espérance de vie et les préférences du patient.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Dans le haut risque, la radiothérapie est associée à une hormonothérapie longue.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curage ganglionnaire étendu est discuté selon le risque d'atteinte ganglionnaire.</a:t>
            </a:r>
          </a:p>
        </p:txBody>
      </p:sp>
      <p:pic>
        <p:nvPicPr>
          <p:cNvPr id="5" name="Picture 4" descr="prostate-cancer_s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59" y="1417320"/>
            <a:ext cx="271832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Curiethérapie : implants de grains radioactifs dans la prostate. Option curative avec la prostatectomie et la radiothérapie externe.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Cancer_Research_UK_uploader
derivative work: M1l · CC BY-SA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