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1A1A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2651760"/>
            <a:ext cx="12191695" cy="109728"/>
          </a:xfrm>
          <a:prstGeom prst="rect">
            <a:avLst/>
          </a:prstGeom>
          <a:solidFill>
            <a:srgbClr val="27AE6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822960" y="1463040"/>
            <a:ext cx="10515600" cy="11887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4000" b="1">
                <a:solidFill>
                  <a:srgbClr val="FFFFFF"/>
                </a:solidFill>
              </a:rPr>
              <a:t>Cancer du testicule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2960" y="2880360"/>
            <a:ext cx="10515600" cy="640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900" i="1">
                <a:solidFill>
                  <a:srgbClr val="9BC4FF"/>
                </a:solidFill>
              </a:rPr>
              <a:t>EAU Guidelines on Testicular Cancer — 2026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2960" y="3840480"/>
            <a:ext cx="10515600" cy="1828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600">
                <a:solidFill>
                  <a:srgbClr val="CCCCD5"/>
                </a:solidFill>
              </a:rPr>
              <a:t>Fiche de révision : tumeurs germinales — diagnostic, orchidectomie, marqueurs, et prise en charge des séminomes et non-séminomes.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2960" y="6126480"/>
            <a:ext cx="10515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100">
                <a:solidFill>
                  <a:srgbClr val="555560"/>
                </a:solidFill>
              </a:rPr>
              <a:t>Fiche de révision · d'après les EAU Guidelines 2026 · docentra.fr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695" cy="1051560"/>
          </a:xfrm>
          <a:prstGeom prst="rect">
            <a:avLst/>
          </a:prstGeom>
          <a:solidFill>
            <a:srgbClr val="27AE6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502920" tIns="109728"/>
          <a:lstStyle/>
          <a:p>
            <a:pPr algn="ctr"/>
            <a:r>
              <a:rPr sz="2600" b="1">
                <a:solidFill>
                  <a:srgbClr val="FFFFFF"/>
                </a:solidFill>
              </a:rPr>
              <a:t>Points clés à retenir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2920" y="1371600"/>
            <a:ext cx="676656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Échographie scrotale + marqueurs (AFP, hCG, LDH) ; orchidectomie inguinale.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Conservation de sperme avant traitement.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Séminome stade I : surveillance préférée ; carboplatine AUC 7 en option.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Métastatique : BEP selon l'IGCCCG, résection des masses résiduelles.</a:t>
            </a:r>
          </a:p>
        </p:txBody>
      </p:sp>
      <p:pic>
        <p:nvPicPr>
          <p:cNvPr id="5" name="Picture 4" descr="testicular-cancer_s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8080" y="1417320"/>
            <a:ext cx="4297680" cy="28539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15200" y="4800600"/>
            <a:ext cx="4709160" cy="1371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8000"/>
              </a:lnSpc>
            </a:pPr>
            <a:r>
              <a:rPr sz="1150">
                <a:solidFill>
                  <a:srgbClr val="1A1A2E"/>
                </a:solidFill>
              </a:rPr>
              <a:t>Pièce d'orchidectomie : séminome. Échographie + marqueurs ; séminome stade I en surveillance ; BEP en métastatique.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15200" y="6327648"/>
            <a:ext cx="470916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800">
                <a:solidFill>
                  <a:srgbClr val="555560"/>
                </a:solidFill>
              </a:rPr>
              <a:t>Wikimedia Commons · Ed Uthman, MD, Houston, Texas, USA · CC BY 2.0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695" cy="1051560"/>
          </a:xfrm>
          <a:prstGeom prst="rect">
            <a:avLst/>
          </a:prstGeom>
          <a:solidFill>
            <a:srgbClr val="27AE6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502920" tIns="109728"/>
          <a:lstStyle/>
          <a:p>
            <a:pPr algn="ctr"/>
            <a:r>
              <a:rPr sz="2600" b="1">
                <a:solidFill>
                  <a:srgbClr val="FFFFFF"/>
                </a:solidFill>
              </a:rPr>
              <a:t>Généralités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2920" y="1371600"/>
            <a:ext cx="676656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C'est le cancer solide le plus fréquent de l'homme jeune (15-40 ans).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Les tumeurs germinales se répartissent en séminomes et non-séminomes.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La cryptorchidie est un facteur de risque reconnu.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Le taux de guérison est très élevé, y compris au stade métastatique.</a:t>
            </a:r>
          </a:p>
        </p:txBody>
      </p:sp>
      <p:pic>
        <p:nvPicPr>
          <p:cNvPr id="5" name="Picture 4" descr="testicular-cancer_s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0169" y="1417320"/>
            <a:ext cx="3993502" cy="3200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15200" y="4800600"/>
            <a:ext cx="4709160" cy="1371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8000"/>
              </a:lnSpc>
            </a:pPr>
            <a:r>
              <a:rPr sz="1150">
                <a:solidFill>
                  <a:srgbClr val="1A1A2E"/>
                </a:solidFill>
              </a:rPr>
              <a:t>Échographie scrotale (masse testiculaire). Cancer solide le plus fréquent de l'homme jeune (15-40 ans).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15200" y="6327648"/>
            <a:ext cx="470916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800">
                <a:solidFill>
                  <a:srgbClr val="555560"/>
                </a:solidFill>
              </a:rPr>
              <a:t>Wikimedia Commons · Jmarchn · CC BY-SA 3.0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695" cy="1051560"/>
          </a:xfrm>
          <a:prstGeom prst="rect">
            <a:avLst/>
          </a:prstGeom>
          <a:solidFill>
            <a:srgbClr val="27AE6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502920" tIns="109728"/>
          <a:lstStyle/>
          <a:p>
            <a:pPr algn="ctr"/>
            <a:r>
              <a:rPr sz="2600" b="1">
                <a:solidFill>
                  <a:srgbClr val="FFFFFF"/>
                </a:solidFill>
              </a:rPr>
              <a:t>Diagnostic et bilan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2920" y="1371600"/>
            <a:ext cx="676656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Réaliser une échographie scrotale bilatérale devant toute suspicion.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Doser les marqueurs : AFP, hCG et LDH avant et après orchidectomie.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Réaliser un scanner thoraco-abdomino-pelvien injecté pour le bilan d'extension.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L'orchidectomie par voie inguinale confirme le diagnostic histologique.</a:t>
            </a:r>
          </a:p>
        </p:txBody>
      </p:sp>
      <p:pic>
        <p:nvPicPr>
          <p:cNvPr id="5" name="Picture 4" descr="cancer_testicule_015_a_medical_illustration_depicting_a_testicular_self_examinat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3320" y="1417320"/>
            <a:ext cx="4267200" cy="3200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15200" y="4800600"/>
            <a:ext cx="4709160" cy="1371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8000"/>
              </a:lnSpc>
            </a:pPr>
            <a:r>
              <a:rPr sz="1150">
                <a:solidFill>
                  <a:srgbClr val="1A1A2E"/>
                </a:solidFill>
              </a:rPr>
              <a:t>Auto-examen testiculaire. Diagnostic : échographie scrotale bilatérale, marqueurs (AFP, hCG, LDH), orchidectomie inguinale.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15200" y="6327648"/>
            <a:ext cx="470916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800">
                <a:solidFill>
                  <a:srgbClr val="555560"/>
                </a:solidFill>
              </a:rPr>
              <a:t>Banque docentra · BruceBlaus · CC BY-SA 4.0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695" cy="1051560"/>
          </a:xfrm>
          <a:prstGeom prst="rect">
            <a:avLst/>
          </a:prstGeom>
          <a:solidFill>
            <a:srgbClr val="27AE6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502920" tIns="109728"/>
          <a:lstStyle/>
          <a:p>
            <a:pPr algn="ctr"/>
            <a:r>
              <a:rPr sz="2600" b="1">
                <a:solidFill>
                  <a:srgbClr val="FFFFFF"/>
                </a:solidFill>
              </a:rPr>
              <a:t>Préservation de la fertilité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2920" y="1371600"/>
            <a:ext cx="676656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Proposer une conservation de sperme avant tout traitement.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Discuter la pose d'une prothèse testiculaire lors de l'orchidectomie.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Encourager l'auto-examen et l'information des apparentés masculins.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Informer sur les conséquences du traitement sur la fertilité.</a:t>
            </a:r>
          </a:p>
        </p:txBody>
      </p:sp>
      <p:pic>
        <p:nvPicPr>
          <p:cNvPr id="5" name="Picture 4" descr="testicular-cancer_s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8080" y="1417320"/>
            <a:ext cx="4297680" cy="29848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15200" y="4800600"/>
            <a:ext cx="4709160" cy="1371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8000"/>
              </a:lnSpc>
            </a:pPr>
            <a:r>
              <a:rPr sz="1150">
                <a:solidFill>
                  <a:srgbClr val="1A1A2E"/>
                </a:solidFill>
              </a:rPr>
              <a:t>Schéma d'un spermatozoïde. Proposer une conservation de sperme avant tout traitement.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15200" y="6327648"/>
            <a:ext cx="470916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800">
                <a:solidFill>
                  <a:srgbClr val="555560"/>
                </a:solidFill>
              </a:rPr>
              <a:t>Wikimedia Commons · Aminata Touré · CC BY 4.0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695" cy="1051560"/>
          </a:xfrm>
          <a:prstGeom prst="rect">
            <a:avLst/>
          </a:prstGeom>
          <a:solidFill>
            <a:srgbClr val="27AE6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502920" tIns="109728"/>
          <a:lstStyle/>
          <a:p>
            <a:pPr algn="ctr"/>
            <a:r>
              <a:rPr sz="2600" b="1">
                <a:solidFill>
                  <a:srgbClr val="FFFFFF"/>
                </a:solidFill>
              </a:rPr>
              <a:t>Classification et pronostic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2920" y="1371600"/>
            <a:ext cx="676656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Le stade repose sur la classification TNM et les marqueurs (catégorie S).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La classification IGCCCG stratifie le pronostic de la maladie métastatique.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L'invasion lymphovasculaire est le facteur pronostique le plus fort dans le stade I.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Marqueurs et imagerie guident le choix thérapeutique.</a:t>
            </a:r>
          </a:p>
        </p:txBody>
      </p:sp>
      <p:pic>
        <p:nvPicPr>
          <p:cNvPr id="5" name="Picture 4" descr="testicular-cancer_s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8080" y="1417320"/>
            <a:ext cx="4297680" cy="2864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15200" y="4800600"/>
            <a:ext cx="4709160" cy="1371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8000"/>
              </a:lnSpc>
            </a:pPr>
            <a:r>
              <a:rPr sz="1150">
                <a:solidFill>
                  <a:srgbClr val="1A1A2E"/>
                </a:solidFill>
              </a:rPr>
              <a:t>Histologie d'une tumeur germinale mixte. La classification IGCCCG stratifie le pronostic ; l'invasion lymphovasculaire est péjorative.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15200" y="6327648"/>
            <a:ext cx="470916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800">
                <a:solidFill>
                  <a:srgbClr val="555560"/>
                </a:solidFill>
              </a:rPr>
              <a:t>Wikimedia Commons · Nephron · CC BY-SA 3.0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695" cy="1051560"/>
          </a:xfrm>
          <a:prstGeom prst="rect">
            <a:avLst/>
          </a:prstGeom>
          <a:solidFill>
            <a:srgbClr val="27AE6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502920" tIns="109728"/>
          <a:lstStyle/>
          <a:p>
            <a:pPr algn="ctr"/>
            <a:r>
              <a:rPr sz="2600" b="1">
                <a:solidFill>
                  <a:srgbClr val="FFFFFF"/>
                </a:solidFill>
              </a:rPr>
              <a:t>Séminome de stade I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2920" y="1371600"/>
            <a:ext cx="676656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La surveillance est l'option préférée si les ressources le permettent.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Une dose unique de carboplatine (AUC 7) est une alternative adjuvante.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Ne pas réaliser de traitement adjuvant chez les patients à très bas risque.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La radiothérapie adjuvante n'est plus recommandée en routine.</a:t>
            </a:r>
          </a:p>
        </p:txBody>
      </p:sp>
      <p:pic>
        <p:nvPicPr>
          <p:cNvPr id="5" name="Picture 4" descr="testicular-cancer_s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6632" y="1417320"/>
            <a:ext cx="4280576" cy="3200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15200" y="4800600"/>
            <a:ext cx="4709160" cy="1371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8000"/>
              </a:lnSpc>
            </a:pPr>
            <a:r>
              <a:rPr sz="1150">
                <a:solidFill>
                  <a:srgbClr val="1A1A2E"/>
                </a:solidFill>
              </a:rPr>
              <a:t>Histologie d'un séminome. Stade I : surveillance préférée ; carboplatine (AUC 7) en option adjuvante.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15200" y="6327648"/>
            <a:ext cx="470916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800">
                <a:solidFill>
                  <a:srgbClr val="555560"/>
                </a:solidFill>
              </a:rPr>
              <a:t>Wikimedia Commons · Mikael Häggström, M.D. Author info - Reusing ima · CC0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695" cy="1051560"/>
          </a:xfrm>
          <a:prstGeom prst="rect">
            <a:avLst/>
          </a:prstGeom>
          <a:solidFill>
            <a:srgbClr val="27AE6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502920" tIns="109728"/>
          <a:lstStyle/>
          <a:p>
            <a:pPr algn="ctr"/>
            <a:r>
              <a:rPr sz="2600" b="1">
                <a:solidFill>
                  <a:srgbClr val="FFFFFF"/>
                </a:solidFill>
              </a:rPr>
              <a:t>Non-séminome de stade I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2920" y="1371600"/>
            <a:ext cx="676656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La surveillance est privilégiée chez les patients compliants à faible risque.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Une chimiothérapie adjuvante (BEP) est une option selon les facteurs de risque.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L'invasion lymphovasculaire oriente vers un traitement adjuvant.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Le curage rétropéritonéal est réservé à des cas sélectionnés.</a:t>
            </a:r>
          </a:p>
        </p:txBody>
      </p:sp>
      <p:pic>
        <p:nvPicPr>
          <p:cNvPr id="5" name="Picture 4" descr="cancer_testicule_050_this_is_the_same_case_presented_in_image_mature_cystic_tera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8920" y="1417320"/>
            <a:ext cx="3556000" cy="3200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15200" y="4800600"/>
            <a:ext cx="4709160" cy="1371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8000"/>
              </a:lnSpc>
            </a:pPr>
            <a:r>
              <a:rPr sz="1150">
                <a:solidFill>
                  <a:srgbClr val="1A1A2E"/>
                </a:solidFill>
              </a:rPr>
              <a:t>Pièce d'orchidectomie : tératome kystique mature (tumeur non séminomateuse). Surveillance ou chimiothérapie selon le risque.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15200" y="6327648"/>
            <a:ext cx="470916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800">
                <a:solidFill>
                  <a:srgbClr val="555560"/>
                </a:solidFill>
              </a:rPr>
              <a:t>Banque docentra · ? · Public domain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695" cy="1051560"/>
          </a:xfrm>
          <a:prstGeom prst="rect">
            <a:avLst/>
          </a:prstGeom>
          <a:solidFill>
            <a:srgbClr val="27AE6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502920" tIns="109728"/>
          <a:lstStyle/>
          <a:p>
            <a:pPr algn="ctr"/>
            <a:r>
              <a:rPr sz="2600" b="1">
                <a:solidFill>
                  <a:srgbClr val="FFFFFF"/>
                </a:solidFill>
              </a:rPr>
              <a:t>Maladie métastatique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2920" y="1371600"/>
            <a:ext cx="676656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La chimiothérapie BEP est la base du traitement selon le groupe pronostique IGCCCG.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Le nombre de cycles dépend du pronostic (bon, intermédiaire, mauvais).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Les masses résiduelles non-séminomateuses doivent être réséquées.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Une approche multidisciplinaire améliore les résultats.</a:t>
            </a:r>
          </a:p>
        </p:txBody>
      </p:sp>
      <p:pic>
        <p:nvPicPr>
          <p:cNvPr id="5" name="Picture 4" descr="testicular-cancer_s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8080" y="1417320"/>
            <a:ext cx="4297680" cy="319304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15200" y="4800600"/>
            <a:ext cx="4709160" cy="1371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8000"/>
              </a:lnSpc>
            </a:pPr>
            <a:r>
              <a:rPr sz="1150">
                <a:solidFill>
                  <a:srgbClr val="1A1A2E"/>
                </a:solidFill>
              </a:rPr>
              <a:t>TDM : adénopathies rétropéritonéales (drainage lymphatique du testicule). Chimiothérapie BEP selon le groupe IGCCCG.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15200" y="6327648"/>
            <a:ext cx="470916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800">
                <a:solidFill>
                  <a:srgbClr val="555560"/>
                </a:solidFill>
              </a:rPr>
              <a:t>Wikimedia Commons · Jmarchn · CC BY-SA 3.0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695" cy="1051560"/>
          </a:xfrm>
          <a:prstGeom prst="rect">
            <a:avLst/>
          </a:prstGeom>
          <a:solidFill>
            <a:srgbClr val="27AE6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502920" tIns="109728"/>
          <a:lstStyle/>
          <a:p>
            <a:pPr algn="ctr"/>
            <a:r>
              <a:rPr sz="2600" b="1">
                <a:solidFill>
                  <a:srgbClr val="FFFFFF"/>
                </a:solidFill>
              </a:rPr>
              <a:t>Suivi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2920" y="1371600"/>
            <a:ext cx="676656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Le suivi associe marqueurs tumoraux et imagerie.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Le rythme est adapté au stade, à l'histologie et au traitement.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On dépiste les récidives et les effets tardifs du traitement.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Le suivi est prolongé compte tenu du jeune âge des patients.</a:t>
            </a:r>
          </a:p>
        </p:txBody>
      </p:sp>
      <p:pic>
        <p:nvPicPr>
          <p:cNvPr id="5" name="Picture 4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0823" y="1417320"/>
            <a:ext cx="3752193" cy="3200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15200" y="4800600"/>
            <a:ext cx="4709160" cy="1371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8000"/>
              </a:lnSpc>
            </a:pPr>
            <a:r>
              <a:rPr sz="1150">
                <a:solidFill>
                  <a:srgbClr val="1A1A2E"/>
                </a:solidFill>
              </a:rPr>
              <a:t>TDM thoracique : nodule pulmonaire. Le suivi dépiste les récidives (marqueurs + imagerie), notamment pulmonaires.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15200" y="6327648"/>
            <a:ext cx="470916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800">
                <a:solidFill>
                  <a:srgbClr val="555560"/>
                </a:solidFill>
              </a:rPr>
              <a:t>Wikimedia Commons · Article authors: Annemie Snoeckx, Pieter Reyntie · CC BY 4.0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